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257" r:id="rId2"/>
    <p:sldId id="258" r:id="rId3"/>
    <p:sldId id="260" r:id="rId4"/>
    <p:sldId id="310" r:id="rId5"/>
    <p:sldId id="265" r:id="rId6"/>
    <p:sldId id="300" r:id="rId7"/>
    <p:sldId id="267" r:id="rId8"/>
    <p:sldId id="301" r:id="rId9"/>
    <p:sldId id="269" r:id="rId10"/>
    <p:sldId id="302" r:id="rId11"/>
    <p:sldId id="271" r:id="rId12"/>
    <p:sldId id="303" r:id="rId13"/>
    <p:sldId id="273" r:id="rId14"/>
    <p:sldId id="304" r:id="rId15"/>
    <p:sldId id="275" r:id="rId16"/>
    <p:sldId id="305" r:id="rId17"/>
    <p:sldId id="277" r:id="rId18"/>
    <p:sldId id="306" r:id="rId19"/>
    <p:sldId id="279" r:id="rId20"/>
    <p:sldId id="307" r:id="rId21"/>
    <p:sldId id="281" r:id="rId22"/>
    <p:sldId id="308" r:id="rId23"/>
    <p:sldId id="283" r:id="rId24"/>
    <p:sldId id="309" r:id="rId25"/>
    <p:sldId id="285" r:id="rId26"/>
    <p:sldId id="312" r:id="rId27"/>
    <p:sldId id="287" r:id="rId28"/>
  </p:sldIdLst>
  <p:sldSz cx="9144000" cy="6858000" type="screen4x3"/>
  <p:notesSz cx="6858000" cy="9144000"/>
  <p:custDataLst>
    <p:tags r:id="rId30"/>
  </p:custDataLst>
  <p:defaultTextStyle>
    <a:defPPr>
      <a:defRPr lang="en-US"/>
    </a:defPPr>
    <a:lvl1pPr algn="l" rtl="0" fontAlgn="base">
      <a:spcBef>
        <a:spcPct val="20000"/>
      </a:spcBef>
      <a:spcAft>
        <a:spcPct val="0"/>
      </a:spcAft>
      <a:defRPr kern="1200">
        <a:solidFill>
          <a:schemeClr val="tx1"/>
        </a:solidFill>
        <a:latin typeface="Verdana" pitchFamily="34" charset="0"/>
        <a:ea typeface="+mn-ea"/>
        <a:cs typeface="+mn-cs"/>
      </a:defRPr>
    </a:lvl1pPr>
    <a:lvl2pPr marL="457200" algn="l" rtl="0" fontAlgn="base">
      <a:spcBef>
        <a:spcPct val="20000"/>
      </a:spcBef>
      <a:spcAft>
        <a:spcPct val="0"/>
      </a:spcAft>
      <a:defRPr kern="1200">
        <a:solidFill>
          <a:schemeClr val="tx1"/>
        </a:solidFill>
        <a:latin typeface="Verdana" pitchFamily="34" charset="0"/>
        <a:ea typeface="+mn-ea"/>
        <a:cs typeface="+mn-cs"/>
      </a:defRPr>
    </a:lvl2pPr>
    <a:lvl3pPr marL="914400" algn="l" rtl="0" fontAlgn="base">
      <a:spcBef>
        <a:spcPct val="20000"/>
      </a:spcBef>
      <a:spcAft>
        <a:spcPct val="0"/>
      </a:spcAft>
      <a:defRPr kern="1200">
        <a:solidFill>
          <a:schemeClr val="tx1"/>
        </a:solidFill>
        <a:latin typeface="Verdana" pitchFamily="34" charset="0"/>
        <a:ea typeface="+mn-ea"/>
        <a:cs typeface="+mn-cs"/>
      </a:defRPr>
    </a:lvl3pPr>
    <a:lvl4pPr marL="1371600" algn="l" rtl="0" fontAlgn="base">
      <a:spcBef>
        <a:spcPct val="20000"/>
      </a:spcBef>
      <a:spcAft>
        <a:spcPct val="0"/>
      </a:spcAft>
      <a:defRPr kern="1200">
        <a:solidFill>
          <a:schemeClr val="tx1"/>
        </a:solidFill>
        <a:latin typeface="Verdana" pitchFamily="34" charset="0"/>
        <a:ea typeface="+mn-ea"/>
        <a:cs typeface="+mn-cs"/>
      </a:defRPr>
    </a:lvl4pPr>
    <a:lvl5pPr marL="1828800" algn="l" rtl="0" fontAlgn="base">
      <a:spcBef>
        <a:spcPct val="2000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99"/>
    <a:srgbClr val="CCCCFF"/>
    <a:srgbClr val="FFCCCC"/>
    <a:srgbClr val="99CCFF"/>
    <a:srgbClr val="66CCFF"/>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70" autoAdjust="0"/>
    <p:restoredTop sz="94617" autoAdjust="0"/>
  </p:normalViewPr>
  <p:slideViewPr>
    <p:cSldViewPr>
      <p:cViewPr varScale="1">
        <p:scale>
          <a:sx n="112" d="100"/>
          <a:sy n="112" d="100"/>
        </p:scale>
        <p:origin x="-1500" y="-3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2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endParaRPr lang="en-US"/>
          </a:p>
        </p:txBody>
      </p:sp>
      <p:sp>
        <p:nvSpPr>
          <p:cNvPr id="890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endParaRPr lang="en-US"/>
          </a:p>
        </p:txBody>
      </p:sp>
      <p:sp>
        <p:nvSpPr>
          <p:cNvPr id="890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endParaRPr lang="en-US"/>
          </a:p>
        </p:txBody>
      </p:sp>
      <p:sp>
        <p:nvSpPr>
          <p:cNvPr id="890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fld id="{B2DB65D7-0A73-4108-9DA0-875CAE90D08A}" type="slidenum">
              <a:rPr lang="en-US"/>
              <a:pPr/>
              <a:t>‹#›</a:t>
            </a:fld>
            <a:endParaRPr lang="en-US"/>
          </a:p>
        </p:txBody>
      </p:sp>
    </p:spTree>
    <p:extLst>
      <p:ext uri="{BB962C8B-B14F-4D97-AF65-F5344CB8AC3E}">
        <p14:creationId xmlns:p14="http://schemas.microsoft.com/office/powerpoint/2010/main" val="40437853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E628A5-3B58-4471-8512-8EE693F6940D}" type="slidenum">
              <a:rPr lang="en-US"/>
              <a:pPr/>
              <a:t>1</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CD2984-E574-4003-9E9C-CB62E56C7A74}" type="slidenum">
              <a:rPr lang="en-US"/>
              <a:pPr/>
              <a:t>10</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3353D1-2FE9-4C6F-9553-DED2AC6226AF}" type="slidenum">
              <a:rPr lang="en-US"/>
              <a:pPr/>
              <a:t>11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662C1E-18C3-4468-8ED5-43894026D292}" type="slidenum">
              <a:rPr lang="en-US"/>
              <a:pPr/>
              <a:t>12</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5BB269-CFD3-4E3C-8E5F-4BED0A9A07C3}" type="slidenum">
              <a:rPr lang="en-US"/>
              <a:pPr/>
              <a:t>13</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51C063-A0A7-45C2-AB6A-E6EEC671DBF2}" type="slidenum">
              <a:rPr lang="en-US"/>
              <a:pPr/>
              <a:t>14</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A94E7-8A54-4A73-B03D-40AECF14586F}" type="slidenum">
              <a:rPr lang="en-US"/>
              <a:pPr/>
              <a:t>15</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206BAB-F526-4722-A371-29F5624E75D5}" type="slidenum">
              <a:rPr lang="en-US"/>
              <a:pPr/>
              <a:t>16</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555A62-5E9E-461C-A228-8ABD3CF3A0D2}" type="slidenum">
              <a:rPr lang="en-US"/>
              <a:pPr/>
              <a:t>17</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CC9385-F730-4773-ADF2-BB648DE47FDA}" type="slidenum">
              <a:rPr lang="en-US"/>
              <a:pPr/>
              <a:t>18</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8354F-A52A-4787-BBC6-3790AA06C98B}" type="slidenum">
              <a:rPr lang="en-US"/>
              <a:pPr/>
              <a:t>19</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72B1F9-B207-4F8C-BA4B-BEF292510C54}" type="slidenum">
              <a:rPr lang="en-US"/>
              <a:pPr/>
              <a:t>2</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BD0D3A-37EC-462E-B6FB-9C3FED93EAC3}" type="slidenum">
              <a:rPr lang="en-US"/>
              <a:pPr/>
              <a:t>20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6F18F6-46D0-49DD-94A4-B42BE9134FD2}" type="slidenum">
              <a:rPr lang="en-US"/>
              <a:pPr/>
              <a:t>21</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85946-46C6-4BF4-882E-9593CA44CA87}" type="slidenum">
              <a:rPr lang="en-US"/>
              <a:pPr/>
              <a:t>22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2545E-202E-4E40-A4A8-F7AA06A95714}" type="slidenum">
              <a:rPr lang="en-US"/>
              <a:pPr/>
              <a:t>23</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DE141-4709-4A0D-9CFC-16039BF3933D}" type="slidenum">
              <a:rPr lang="en-US"/>
              <a:pPr/>
              <a:t>24</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AF731-1BA0-4829-9CCC-DB6127FB5849}" type="slidenum">
              <a:rPr lang="en-US"/>
              <a:pPr/>
              <a:t>25</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F1EFFB-A030-4FB2-A651-9DBB9F7E4C4B}" type="slidenum">
              <a:rPr lang="en-US"/>
              <a:pPr/>
              <a:t>26</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7358EF-94D3-484D-9CB2-67A8C20B09F7}" type="slidenum">
              <a:rPr lang="en-US"/>
              <a:pPr/>
              <a:t>27</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34364-F272-408B-8A65-57FC132061D7}" type="slidenum">
              <a:rPr lang="en-US"/>
              <a:pPr/>
              <a:t>3</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90FC6-F602-4F63-BF04-A55255C5A93B}" type="slidenum">
              <a:rPr lang="en-US"/>
              <a:pPr/>
              <a:t>4</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C56F0-9CFD-4DC4-AA6D-9C171E0B63F0}" type="slidenum">
              <a:rPr lang="en-US"/>
              <a:pPr/>
              <a:t>5</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581D9-8CE6-4311-8027-C0126CA9FF23}" type="slidenum">
              <a:rPr lang="en-US"/>
              <a:pPr/>
              <a:t>6</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93FA1-C73D-4F9D-99C3-62988F19FFCC}" type="slidenum">
              <a:rPr lang="en-US"/>
              <a:pPr/>
              <a:t>7</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27DB22-C19F-48C5-A3B9-DE0064A6A814}" type="slidenum">
              <a:rPr lang="en-US"/>
              <a:pPr/>
              <a:t>8</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DE0E1-8EE1-45D8-8686-2A1935CA81C3}" type="slidenum">
              <a:rPr lang="en-US"/>
              <a:pPr/>
              <a:t>9</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6DAED3-E65E-4638-842E-DFA412DEA34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11C575-D03C-47E5-ABFD-283BD3B4ED3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045D6F-2AB4-4FE3-B8DF-CC79A870BDD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6F7D5D7-8D51-432B-A4C2-EA1C1FF61D9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35D919E-A2AF-4B99-A888-0FB1F63291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C6C678-5A1E-49B7-AF4A-3AA47256A6B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B224EF-3942-4DE9-ADB2-C2FD0FF909E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213C63F-E386-43A8-B6BC-C8F0F267075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92AF51C-CC4C-4C64-81DC-E7E11787FE0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4AAD10-D4E7-4A58-9FF0-ACFB7F46BE0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02EF329-DFBF-45B7-8392-17111C28E0D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7BD422-88A8-417A-BFB8-86B32DCAACC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E7F276-1F16-4E83-806A-4263218B04F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fld id="{6A955535-4022-4950-8EDD-FAF786BCAA8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www.msc-smc.ec.gc.ca/contents_e.html" TargetMode="External"/><Relationship Id="rId3" Type="http://schemas.openxmlformats.org/officeDocument/2006/relationships/image" Target="../media/image2.jpeg"/><Relationship Id="rId7" Type="http://schemas.openxmlformats.org/officeDocument/2006/relationships/hyperlink" Target="http://www.srh.noaa.gov/srh/jetstrea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www.encyclopedia.com/" TargetMode="External"/><Relationship Id="rId11" Type="http://schemas.openxmlformats.org/officeDocument/2006/relationships/hyperlink" Target="http://www.srh.noaa.gov/srh/jetstream/atmos/atmos_review.htm" TargetMode="External"/><Relationship Id="rId5" Type="http://schemas.openxmlformats.org/officeDocument/2006/relationships/hyperlink" Target="http://encarta.msn.com/" TargetMode="External"/><Relationship Id="rId10" Type="http://schemas.openxmlformats.org/officeDocument/2006/relationships/hyperlink" Target="http://www.srh.noaa.gov/srh/jetstream/index.htm" TargetMode="External"/><Relationship Id="rId4" Type="http://schemas.openxmlformats.org/officeDocument/2006/relationships/hyperlink" Target="http://www.bbc.co.uk/weather/features/understanding/" TargetMode="External"/><Relationship Id="rId9" Type="http://schemas.openxmlformats.org/officeDocument/2006/relationships/hyperlink" Target="http://www.srh.noaa.gov/srh/jetstream/atmos/energy.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hyperlink" Target="http://www.srh.noaa.gov/srh/jetstream/" TargetMode="External"/><Relationship Id="rId3" Type="http://schemas.openxmlformats.org/officeDocument/2006/relationships/image" Target="../media/image2.jpeg"/><Relationship Id="rId7" Type="http://schemas.openxmlformats.org/officeDocument/2006/relationships/hyperlink" Target="http://www.msc-smc.ec.gc.ca/education/windchill/index_e.cfm"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www.encyclopedia.com/" TargetMode="External"/><Relationship Id="rId5" Type="http://schemas.openxmlformats.org/officeDocument/2006/relationships/hyperlink" Target="http://www.msc-smc.ec.gc.ca/cd/brochures/humidity_e.cfm" TargetMode="External"/><Relationship Id="rId4" Type="http://schemas.openxmlformats.org/officeDocument/2006/relationships/hyperlink" Target="http://encarta.msn.com/" TargetMode="External"/><Relationship Id="rId9" Type="http://schemas.openxmlformats.org/officeDocument/2006/relationships/hyperlink" Target="http://www.srh.noaa.gov/srh/jetstream/atmos/atmos_review.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www.srh.noaa.gov/srh/jetstream/matrix.htm" TargetMode="External"/><Relationship Id="rId5" Type="http://schemas.openxmlformats.org/officeDocument/2006/relationships/hyperlink" Target="http://en.wikipedia.org/wiki/Earth_rainfall_climatology" TargetMode="External"/><Relationship Id="rId4" Type="http://schemas.openxmlformats.org/officeDocument/2006/relationships/hyperlink" Target="http://ww2010.atmos.uiuc.edu/(Gh)/guides/mtr/cld/prcp/home.rx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hyperlink" Target="http://www.msc-smc.ec.gc.ca/contents_e.html" TargetMode="External"/><Relationship Id="rId3" Type="http://schemas.openxmlformats.org/officeDocument/2006/relationships/image" Target="../media/image2.jpeg"/><Relationship Id="rId7" Type="http://schemas.openxmlformats.org/officeDocument/2006/relationships/hyperlink" Target="http://www.srh.noaa.gov/srh/jetstream/matrix.ht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ww2010.atmos.uiuc.edu/(Gh)/guides/mtr/af/home.rxml" TargetMode="External"/><Relationship Id="rId5" Type="http://schemas.openxmlformats.org/officeDocument/2006/relationships/hyperlink" Target="http://en.wikipedia.org/wiki/Main_Page" TargetMode="External"/><Relationship Id="rId4" Type="http://schemas.openxmlformats.org/officeDocument/2006/relationships/hyperlink" Target="http://weatheroffice.ec.gc.ca/jet_stream/index_e.html" TargetMode="External"/><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www.srh.noaa.gov/srh/jetstream/" TargetMode="External"/><Relationship Id="rId3" Type="http://schemas.openxmlformats.org/officeDocument/2006/relationships/image" Target="../media/image2.jpeg"/><Relationship Id="rId7" Type="http://schemas.openxmlformats.org/officeDocument/2006/relationships/hyperlink" Target="http://www.theweathernetwork.com/forecasts/uv/list/ca"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www.epa.gov/sunwise/kids/challenge.html" TargetMode="External"/><Relationship Id="rId5" Type="http://schemas.openxmlformats.org/officeDocument/2006/relationships/image" Target="../media/image8.jpeg"/><Relationship Id="rId4" Type="http://schemas.openxmlformats.org/officeDocument/2006/relationships/hyperlink" Target="http://weather.gc.ca/forecast/public_bulletins_e.html?Bulletin=fpcn49.cwao" TargetMode="External"/><Relationship Id="rId9" Type="http://schemas.openxmlformats.org/officeDocument/2006/relationships/hyperlink" Target="http://www.ec.gc.ca/meteo-weather/default.asp?lang=En&amp;n=15E59C08-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hyperlink" Target="http://www.cbc.ca/news/background/forcesofnature/index.html" TargetMode="External"/><Relationship Id="rId3" Type="http://schemas.openxmlformats.org/officeDocument/2006/relationships/image" Target="../media/image2.jpeg"/><Relationship Id="rId7" Type="http://schemas.openxmlformats.org/officeDocument/2006/relationships/hyperlink" Target="http://www.ec.gc.ca/meteo-weather/default.asp?lang=En&amp;n=C9A8D735-1"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weatheroffice.ec.gc.ca/warnings/warnings_e.html" TargetMode="External"/><Relationship Id="rId5" Type="http://schemas.openxmlformats.org/officeDocument/2006/relationships/hyperlink" Target="http://www.ec.gc.ca/ouragans-hurricanes/" TargetMode="External"/><Relationship Id="rId4" Type="http://schemas.openxmlformats.org/officeDocument/2006/relationships/hyperlink" Target="http://www.publicsafety.gc.ca/res/em/nh/index-eng.aspx" TargetMode="External"/><Relationship Id="rId9" Type="http://schemas.openxmlformats.org/officeDocument/2006/relationships/hyperlink" Target="http://www.msc.ec.gc.ca/education/severe_weather/index_e.cf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www.ec.gc.ca/envirozine/default.asp?lang=En&amp;n=3B52ED64-1" TargetMode="External"/><Relationship Id="rId5" Type="http://schemas.openxmlformats.org/officeDocument/2006/relationships/hyperlink" Target="http://www.msc.ec.gc.ca/msb/weatheradio/fact_sheet_e.cfm" TargetMode="External"/><Relationship Id="rId4" Type="http://schemas.openxmlformats.org/officeDocument/2006/relationships/hyperlink" Target="http://www.publicsafety.gc.ca/prg/em/prprdnss-eng.asp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www.srh.noaa.gov/srh/jetstrea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www.encyclopedia.com/" TargetMode="External"/><Relationship Id="rId5" Type="http://schemas.openxmlformats.org/officeDocument/2006/relationships/hyperlink" Target="http://www.ec.gc.ca/emplois-jobs/" TargetMode="External"/><Relationship Id="rId4" Type="http://schemas.openxmlformats.org/officeDocument/2006/relationships/hyperlink" Target="http://www.theweatherchannelkids.com/weather_ed/careers_in_meteorology/"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26.xml"/><Relationship Id="rId7" Type="http://schemas.openxmlformats.org/officeDocument/2006/relationships/oleObject" Target="../embeddings/oleObject2.bin"/><Relationship Id="rId12"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1.emf"/><Relationship Id="rId4" Type="http://schemas.openxmlformats.org/officeDocument/2006/relationships/image" Target="../media/image13.jpeg"/><Relationship Id="rId9"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hyperlink" Target="http://www.msc-smc.ec.gc.ca/contents_e.html" TargetMode="External"/><Relationship Id="rId3" Type="http://schemas.openxmlformats.org/officeDocument/2006/relationships/image" Target="../media/image2.jpeg"/><Relationship Id="rId7" Type="http://schemas.openxmlformats.org/officeDocument/2006/relationships/hyperlink" Target="http://www.srh.noaa.gov/srh/jetstrea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www.cbc.ca/news/background/forcesofnature/index.html" TargetMode="External"/><Relationship Id="rId5" Type="http://schemas.openxmlformats.org/officeDocument/2006/relationships/hyperlink" Target="http://www.encyclopedia.com/" TargetMode="External"/><Relationship Id="rId4" Type="http://schemas.openxmlformats.org/officeDocument/2006/relationships/hyperlink" Target="http://www.davisnet.com/weather/cool/Push_buttons/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http://www.globe.gov/documents/348614/352431/Introduction.pdf" TargetMode="External"/><Relationship Id="rId3" Type="http://schemas.openxmlformats.org/officeDocument/2006/relationships/image" Target="../media/image2.jpeg"/><Relationship Id="rId7" Type="http://schemas.openxmlformats.org/officeDocument/2006/relationships/hyperlink" Target="http://www.srh.noaa.gov/srh/jetstrea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en.wikipedia.org/wiki/Main_Page" TargetMode="External"/><Relationship Id="rId5" Type="http://schemas.openxmlformats.org/officeDocument/2006/relationships/hyperlink" Target="http://training.globe.gov/sda-bin/m2h?gl/clouds.men" TargetMode="External"/><Relationship Id="rId10" Type="http://schemas.openxmlformats.org/officeDocument/2006/relationships/hyperlink" Target="http://www.ec.gc.ca/meteo-weather/default.asp?lang=En&amp;n=FDF98F96-1" TargetMode="External"/><Relationship Id="rId4" Type="http://schemas.openxmlformats.org/officeDocument/2006/relationships/hyperlink" Target="http://www.globe.gov/teaching-and-learning/materials/globe-videos" TargetMode="External"/><Relationship Id="rId9" Type="http://schemas.openxmlformats.org/officeDocument/2006/relationships/hyperlink" Target="http://www.islandnet.com/~see/weather/eyes/cloudatla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a:xfrm>
            <a:off x="6248400" y="4953000"/>
            <a:ext cx="2895600" cy="1219200"/>
          </a:xfrm>
        </p:spPr>
        <p:txBody>
          <a:bodyPr/>
          <a:lstStyle/>
          <a:p>
            <a:pPr algn="l">
              <a:lnSpc>
                <a:spcPct val="80000"/>
              </a:lnSpc>
            </a:pPr>
            <a:r>
              <a:rPr lang="en-US" sz="2400">
                <a:solidFill>
                  <a:schemeClr val="bg1"/>
                </a:solidFill>
                <a:latin typeface="Arial Rounded MT Bold" pitchFamily="34" charset="0"/>
              </a:rPr>
              <a:t>By:</a:t>
            </a:r>
          </a:p>
          <a:p>
            <a:pPr algn="l">
              <a:lnSpc>
                <a:spcPct val="80000"/>
              </a:lnSpc>
            </a:pPr>
            <a:r>
              <a:rPr lang="en-US" sz="2400">
                <a:solidFill>
                  <a:schemeClr val="bg1"/>
                </a:solidFill>
                <a:latin typeface="Arial Rounded MT Bold" pitchFamily="34" charset="0"/>
              </a:rPr>
              <a:t>Student Name</a:t>
            </a:r>
          </a:p>
          <a:p>
            <a:pPr algn="l">
              <a:lnSpc>
                <a:spcPct val="80000"/>
              </a:lnSpc>
            </a:pPr>
            <a:r>
              <a:rPr lang="en-US" sz="2400">
                <a:solidFill>
                  <a:schemeClr val="bg1"/>
                </a:solidFill>
                <a:latin typeface="Arial Rounded MT Bold" pitchFamily="34" charset="0"/>
              </a:rPr>
              <a:t>Student Name</a:t>
            </a:r>
          </a:p>
        </p:txBody>
      </p:sp>
      <p:sp>
        <p:nvSpPr>
          <p:cNvPr id="3075" name="WordArt 3"/>
          <p:cNvSpPr>
            <a:spLocks noChangeArrowheads="1" noChangeShapeType="1" noTextEdit="1"/>
          </p:cNvSpPr>
          <p:nvPr/>
        </p:nvSpPr>
        <p:spPr bwMode="auto">
          <a:xfrm>
            <a:off x="304800" y="381000"/>
            <a:ext cx="8686800" cy="1447800"/>
          </a:xfrm>
          <a:prstGeom prst="rect">
            <a:avLst/>
          </a:prstGeom>
        </p:spPr>
        <p:txBody>
          <a:bodyPr wrap="none" fromWordArt="1">
            <a:prstTxWarp prst="textPlain">
              <a:avLst>
                <a:gd name="adj" fmla="val 50000"/>
              </a:avLst>
            </a:prstTxWarp>
          </a:bodyPr>
          <a:lstStyle/>
          <a:p>
            <a:pPr algn="ctr"/>
            <a:r>
              <a:rPr lang="en-US" sz="3600" kern="10">
                <a:ln w="12700">
                  <a:solidFill>
                    <a:srgbClr val="0000FF"/>
                  </a:solidFill>
                  <a:round/>
                  <a:headEnd/>
                  <a:tailEnd/>
                </a:ln>
                <a:solidFill>
                  <a:srgbClr val="3366FF">
                    <a:alpha val="50000"/>
                  </a:srgbClr>
                </a:solidFill>
                <a:effectLst>
                  <a:outerShdw dist="45791" dir="2021404" algn="ctr" rotWithShape="0">
                    <a:srgbClr val="9999FF"/>
                  </a:outerShdw>
                </a:effectLst>
                <a:latin typeface="Arial Rounded MT Bold"/>
              </a:rPr>
              <a:t>Weather, Climate</a:t>
            </a:r>
          </a:p>
          <a:p>
            <a:pPr algn="ctr"/>
            <a:r>
              <a:rPr lang="en-US" sz="3600" kern="10">
                <a:ln w="12700">
                  <a:solidFill>
                    <a:srgbClr val="0000FF"/>
                  </a:solidFill>
                  <a:round/>
                  <a:headEnd/>
                  <a:tailEnd/>
                </a:ln>
                <a:solidFill>
                  <a:srgbClr val="3366FF">
                    <a:alpha val="50000"/>
                  </a:srgbClr>
                </a:solidFill>
                <a:effectLst>
                  <a:outerShdw dist="45791" dir="2021404" algn="ctr" rotWithShape="0">
                    <a:srgbClr val="9999FF"/>
                  </a:outerShdw>
                </a:effectLst>
                <a:latin typeface="Arial Rounded MT Bold"/>
              </a:rPr>
              <a:t>and Meteorology</a:t>
            </a:r>
          </a:p>
        </p:txBody>
      </p:sp>
      <p:sp>
        <p:nvSpPr>
          <p:cNvPr id="3076" name="Text Box 4" descr="background copy"/>
          <p:cNvSpPr txBox="1">
            <a:spLocks noChangeArrowheads="1"/>
          </p:cNvSpPr>
          <p:nvPr/>
        </p:nvSpPr>
        <p:spPr bwMode="auto">
          <a:xfrm>
            <a:off x="0" y="6216650"/>
            <a:ext cx="9144000" cy="641350"/>
          </a:xfrm>
          <a:prstGeom prst="rect">
            <a:avLst/>
          </a:prstGeom>
          <a:blipFill dpi="0" rotWithShape="1">
            <a:blip r:embed="rId4" cstate="print"/>
            <a:srcRect/>
            <a:stretch>
              <a:fillRect/>
            </a:stretch>
          </a:blipFill>
          <a:ln w="38100" algn="ctr">
            <a:noFill/>
            <a:miter lim="800000"/>
            <a:headEnd/>
            <a:tailEnd/>
          </a:ln>
          <a:effectLst/>
        </p:spPr>
        <p:txBody>
          <a:bodyPr>
            <a:spAutoFit/>
          </a:bodyPr>
          <a:lstStyle/>
          <a:p>
            <a:pPr algn="ctr">
              <a:spcBef>
                <a:spcPct val="50000"/>
              </a:spcBef>
            </a:pPr>
            <a:r>
              <a:rPr lang="en-US" b="1">
                <a:latin typeface="Arial" charset="0"/>
              </a:rPr>
              <a:t>First things first. </a:t>
            </a:r>
            <a:r>
              <a:rPr lang="en-US">
                <a:latin typeface="Arial" charset="0"/>
              </a:rPr>
              <a:t>Enter your name on this slide, then rename and save it. Include your period number, name, and description, for example, “3–YourName–Weather”.  </a:t>
            </a:r>
          </a:p>
        </p:txBody>
      </p:sp>
      <p:sp>
        <p:nvSpPr>
          <p:cNvPr id="3077" name="Rectangle 5"/>
          <p:cNvSpPr>
            <a:spLocks noGrp="1" noChangeArrowheads="1"/>
          </p:cNvSpPr>
          <p:nvPr>
            <p:ph type="ctrTitle"/>
          </p:nvPr>
        </p:nvSpPr>
        <p:spPr>
          <a:xfrm>
            <a:off x="8964613" y="6858000"/>
            <a:ext cx="179387" cy="119063"/>
          </a:xfrm>
        </p:spPr>
        <p:txBody>
          <a:bodyPr/>
          <a:lstStyle/>
          <a:p>
            <a:r>
              <a:rPr lang="en-CA" sz="100"/>
              <a:t>Weather, Climate and Meteorology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804863" y="58738"/>
            <a:ext cx="1441450"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68611" name="Text Box 3"/>
          <p:cNvSpPr txBox="1">
            <a:spLocks noChangeArrowheads="1"/>
          </p:cNvSpPr>
          <p:nvPr/>
        </p:nvSpPr>
        <p:spPr bwMode="auto">
          <a:xfrm>
            <a:off x="755650" y="80963"/>
            <a:ext cx="1512888" cy="366712"/>
          </a:xfrm>
          <a:prstGeom prst="rect">
            <a:avLst/>
          </a:prstGeom>
          <a:noFill/>
          <a:ln w="9525" algn="ctr">
            <a:noFill/>
            <a:miter lim="800000"/>
            <a:headEnd/>
            <a:tailEnd/>
          </a:ln>
          <a:effectLst/>
        </p:spPr>
        <p:txBody>
          <a:bodyPr>
            <a:spAutoFit/>
          </a:bodyPr>
          <a:lstStyle/>
          <a:p>
            <a:pPr algn="ctr">
              <a:spcBef>
                <a:spcPct val="50000"/>
              </a:spcBef>
            </a:pPr>
            <a:r>
              <a:rPr lang="en-US"/>
              <a:t>Day</a:t>
            </a:r>
          </a:p>
        </p:txBody>
      </p:sp>
      <p:sp>
        <p:nvSpPr>
          <p:cNvPr id="68612" name="Text Box 4"/>
          <p:cNvSpPr txBox="1">
            <a:spLocks noChangeArrowheads="1"/>
          </p:cNvSpPr>
          <p:nvPr/>
        </p:nvSpPr>
        <p:spPr bwMode="auto">
          <a:xfrm>
            <a:off x="2308225" y="63500"/>
            <a:ext cx="2263775" cy="366713"/>
          </a:xfrm>
          <a:prstGeom prst="rect">
            <a:avLst/>
          </a:prstGeom>
          <a:noFill/>
          <a:ln w="9525" algn="ctr">
            <a:noFill/>
            <a:miter lim="800000"/>
            <a:headEnd/>
            <a:tailEnd/>
          </a:ln>
          <a:effectLst/>
        </p:spPr>
        <p:txBody>
          <a:bodyPr>
            <a:spAutoFit/>
          </a:bodyPr>
          <a:lstStyle/>
          <a:p>
            <a:pPr algn="ctr">
              <a:spcBef>
                <a:spcPct val="50000"/>
              </a:spcBef>
            </a:pPr>
            <a:r>
              <a:rPr lang="en-US"/>
              <a:t>Date</a:t>
            </a:r>
          </a:p>
        </p:txBody>
      </p:sp>
      <p:sp>
        <p:nvSpPr>
          <p:cNvPr id="68613" name="Rectangle 5"/>
          <p:cNvSpPr>
            <a:spLocks noChangeArrowheads="1"/>
          </p:cNvSpPr>
          <p:nvPr/>
        </p:nvSpPr>
        <p:spPr bwMode="auto">
          <a:xfrm>
            <a:off x="1258888" y="160813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68614" name="Rectangle 6"/>
          <p:cNvSpPr>
            <a:spLocks noChangeArrowheads="1"/>
          </p:cNvSpPr>
          <p:nvPr/>
        </p:nvSpPr>
        <p:spPr bwMode="auto">
          <a:xfrm>
            <a:off x="1258888" y="2111375"/>
            <a:ext cx="809625" cy="304800"/>
          </a:xfrm>
          <a:prstGeom prst="rect">
            <a:avLst/>
          </a:prstGeom>
          <a:noFill/>
          <a:ln w="9525" algn="ctr">
            <a:noFill/>
            <a:miter lim="800000"/>
            <a:headEnd/>
            <a:tailEnd/>
          </a:ln>
          <a:effectLst/>
        </p:spPr>
        <p:txBody>
          <a:bodyPr>
            <a:spAutoFit/>
          </a:bodyPr>
          <a:lstStyle/>
          <a:p>
            <a:pPr algn="r"/>
            <a:r>
              <a:rPr lang="en-US" sz="1400"/>
              <a:t>--%</a:t>
            </a:r>
          </a:p>
        </p:txBody>
      </p:sp>
      <p:sp>
        <p:nvSpPr>
          <p:cNvPr id="68615" name="Rectangle 7"/>
          <p:cNvSpPr>
            <a:spLocks noChangeArrowheads="1"/>
          </p:cNvSpPr>
          <p:nvPr/>
        </p:nvSpPr>
        <p:spPr bwMode="auto">
          <a:xfrm>
            <a:off x="1258888" y="2616200"/>
            <a:ext cx="871537" cy="304800"/>
          </a:xfrm>
          <a:prstGeom prst="rect">
            <a:avLst/>
          </a:prstGeom>
          <a:noFill/>
          <a:ln w="9525" algn="ctr">
            <a:noFill/>
            <a:miter lim="800000"/>
            <a:headEnd/>
            <a:tailEnd/>
          </a:ln>
          <a:effectLst/>
        </p:spPr>
        <p:txBody>
          <a:bodyPr>
            <a:spAutoFit/>
          </a:bodyPr>
          <a:lstStyle/>
          <a:p>
            <a:pPr algn="r"/>
            <a:r>
              <a:rPr lang="en-US" sz="1400"/>
              <a:t>--hPa</a:t>
            </a:r>
            <a:endParaRPr lang="en-CA" sz="1400"/>
          </a:p>
        </p:txBody>
      </p:sp>
      <p:sp>
        <p:nvSpPr>
          <p:cNvPr id="68618" name="Rectangle 10"/>
          <p:cNvSpPr>
            <a:spLocks noChangeArrowheads="1"/>
          </p:cNvSpPr>
          <p:nvPr/>
        </p:nvSpPr>
        <p:spPr bwMode="auto">
          <a:xfrm>
            <a:off x="1252538" y="311308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68619" name="Rectangle 11"/>
          <p:cNvSpPr>
            <a:spLocks noChangeArrowheads="1"/>
          </p:cNvSpPr>
          <p:nvPr/>
        </p:nvSpPr>
        <p:spPr bwMode="auto">
          <a:xfrm>
            <a:off x="3492500" y="3141663"/>
            <a:ext cx="99695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68620" name="Rectangle 12" descr="Sunrise"/>
          <p:cNvSpPr>
            <a:spLocks noChangeArrowheads="1"/>
          </p:cNvSpPr>
          <p:nvPr/>
        </p:nvSpPr>
        <p:spPr bwMode="auto">
          <a:xfrm>
            <a:off x="827088" y="620713"/>
            <a:ext cx="1368425" cy="304800"/>
          </a:xfrm>
          <a:prstGeom prst="rect">
            <a:avLst/>
          </a:prstGeom>
          <a:noFill/>
          <a:ln w="9525" algn="ctr">
            <a:noFill/>
            <a:miter lim="800000"/>
            <a:headEnd/>
            <a:tailEnd/>
          </a:ln>
          <a:effectLst/>
        </p:spPr>
        <p:txBody>
          <a:bodyPr>
            <a:spAutoFit/>
          </a:bodyPr>
          <a:lstStyle/>
          <a:p>
            <a:pPr algn="r"/>
            <a:r>
              <a:rPr lang="en-CA" sz="1400"/>
              <a:t>--am</a:t>
            </a:r>
          </a:p>
        </p:txBody>
      </p:sp>
      <p:sp>
        <p:nvSpPr>
          <p:cNvPr id="68621" name="Rectangle 13" descr="Sunset"/>
          <p:cNvSpPr>
            <a:spLocks noChangeArrowheads="1"/>
          </p:cNvSpPr>
          <p:nvPr/>
        </p:nvSpPr>
        <p:spPr bwMode="auto">
          <a:xfrm>
            <a:off x="3059113" y="620713"/>
            <a:ext cx="1368425" cy="304800"/>
          </a:xfrm>
          <a:prstGeom prst="rect">
            <a:avLst/>
          </a:prstGeom>
          <a:noFill/>
          <a:ln w="9525" algn="ctr">
            <a:noFill/>
            <a:miter lim="800000"/>
            <a:headEnd/>
            <a:tailEnd/>
          </a:ln>
          <a:effectLst/>
        </p:spPr>
        <p:txBody>
          <a:bodyPr>
            <a:spAutoFit/>
          </a:bodyPr>
          <a:lstStyle/>
          <a:p>
            <a:pPr algn="r"/>
            <a:r>
              <a:rPr lang="en-CA" sz="1400"/>
              <a:t>--pm</a:t>
            </a:r>
          </a:p>
        </p:txBody>
      </p:sp>
      <p:sp>
        <p:nvSpPr>
          <p:cNvPr id="68622" name="Text Box 14"/>
          <p:cNvSpPr txBox="1">
            <a:spLocks noChangeArrowheads="1"/>
          </p:cNvSpPr>
          <p:nvPr/>
        </p:nvSpPr>
        <p:spPr bwMode="auto">
          <a:xfrm>
            <a:off x="5651500" y="3068638"/>
            <a:ext cx="1152525"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68623" name="Text Box 15"/>
          <p:cNvSpPr txBox="1">
            <a:spLocks noChangeArrowheads="1"/>
          </p:cNvSpPr>
          <p:nvPr/>
        </p:nvSpPr>
        <p:spPr bwMode="auto">
          <a:xfrm>
            <a:off x="5292725" y="3141663"/>
            <a:ext cx="1379538"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68624" name="Text Box 16"/>
          <p:cNvSpPr txBox="1">
            <a:spLocks noChangeArrowheads="1"/>
          </p:cNvSpPr>
          <p:nvPr/>
        </p:nvSpPr>
        <p:spPr bwMode="auto">
          <a:xfrm>
            <a:off x="7596188" y="3141663"/>
            <a:ext cx="1406525"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68626" name="Text Box 18"/>
          <p:cNvSpPr txBox="1">
            <a:spLocks noChangeArrowheads="1"/>
          </p:cNvSpPr>
          <p:nvPr/>
        </p:nvSpPr>
        <p:spPr bwMode="auto">
          <a:xfrm>
            <a:off x="0" y="0"/>
            <a:ext cx="755650" cy="366713"/>
          </a:xfrm>
          <a:prstGeom prst="rect">
            <a:avLst/>
          </a:prstGeom>
          <a:noFill/>
          <a:ln w="9525" algn="ctr">
            <a:noFill/>
            <a:miter lim="800000"/>
            <a:headEnd/>
            <a:tailEnd/>
          </a:ln>
          <a:effectLst/>
        </p:spPr>
        <p:txBody>
          <a:bodyPr>
            <a:spAutoFit/>
          </a:bodyPr>
          <a:lstStyle/>
          <a:p>
            <a:pPr algn="ctr">
              <a:spcBef>
                <a:spcPct val="50000"/>
              </a:spcBef>
            </a:pPr>
            <a:endParaRPr lang="en-CA"/>
          </a:p>
        </p:txBody>
      </p:sp>
      <p:sp>
        <p:nvSpPr>
          <p:cNvPr id="68627" name="Text Box 19"/>
          <p:cNvSpPr txBox="1">
            <a:spLocks noChangeArrowheads="1"/>
          </p:cNvSpPr>
          <p:nvPr/>
        </p:nvSpPr>
        <p:spPr bwMode="auto">
          <a:xfrm>
            <a:off x="34925" y="58738"/>
            <a:ext cx="720725" cy="458787"/>
          </a:xfrm>
          <a:prstGeom prst="rect">
            <a:avLst/>
          </a:prstGeom>
          <a:noFill/>
          <a:ln w="9525" algn="ctr">
            <a:noFill/>
            <a:miter lim="800000"/>
            <a:headEnd/>
            <a:tailEnd/>
          </a:ln>
          <a:effectLst/>
        </p:spPr>
        <p:txBody>
          <a:bodyPr>
            <a:spAutoFit/>
          </a:bodyPr>
          <a:lstStyle/>
          <a:p>
            <a:pPr algn="ctr">
              <a:spcBef>
                <a:spcPct val="50000"/>
              </a:spcBef>
            </a:pPr>
            <a:r>
              <a:rPr lang="en-US" sz="600" b="1"/>
              <a:t>Observation</a:t>
            </a:r>
            <a:r>
              <a:rPr lang="en-US"/>
              <a:t>#3</a:t>
            </a:r>
          </a:p>
        </p:txBody>
      </p:sp>
      <p:sp>
        <p:nvSpPr>
          <p:cNvPr id="68628" name="Text Box 20"/>
          <p:cNvSpPr txBox="1">
            <a:spLocks noChangeArrowheads="1"/>
          </p:cNvSpPr>
          <p:nvPr/>
        </p:nvSpPr>
        <p:spPr bwMode="auto">
          <a:xfrm>
            <a:off x="1312863" y="3621088"/>
            <a:ext cx="7739062" cy="304800"/>
          </a:xfrm>
          <a:prstGeom prst="rect">
            <a:avLst/>
          </a:prstGeom>
          <a:noFill/>
          <a:ln w="9525" algn="ctr">
            <a:noFill/>
            <a:miter lim="800000"/>
            <a:headEnd/>
            <a:tailEnd/>
          </a:ln>
          <a:effectLst/>
        </p:spPr>
        <p:txBody>
          <a:bodyPr>
            <a:spAutoFit/>
          </a:bodyPr>
          <a:lstStyle/>
          <a:p>
            <a:pPr>
              <a:spcBef>
                <a:spcPct val="50000"/>
              </a:spcBef>
            </a:pPr>
            <a:r>
              <a:rPr lang="en-US" sz="1400"/>
              <a:t>---</a:t>
            </a:r>
          </a:p>
        </p:txBody>
      </p:sp>
      <p:sp>
        <p:nvSpPr>
          <p:cNvPr id="68685" name="Text Box 77"/>
          <p:cNvSpPr txBox="1">
            <a:spLocks noChangeArrowheads="1"/>
          </p:cNvSpPr>
          <p:nvPr/>
        </p:nvSpPr>
        <p:spPr bwMode="auto">
          <a:xfrm>
            <a:off x="0" y="4338638"/>
            <a:ext cx="8964613" cy="2519362"/>
          </a:xfrm>
          <a:prstGeom prst="rect">
            <a:avLst/>
          </a:prstGeom>
          <a:noFill/>
          <a:ln w="9525" algn="ctr">
            <a:noFill/>
            <a:miter lim="800000"/>
            <a:headEnd/>
            <a:tailEnd/>
          </a:ln>
          <a:effectLst/>
        </p:spPr>
        <p:txBody>
          <a:bodyPr>
            <a:spAutoFit/>
          </a:bodyPr>
          <a:lstStyle/>
          <a:p>
            <a:r>
              <a:rPr lang="en-US" sz="1400"/>
              <a:t>Activity #3 – The Atmosphere</a:t>
            </a:r>
          </a:p>
          <a:p>
            <a:r>
              <a:rPr lang="en-US" sz="1400"/>
              <a:t>Objectives…</a:t>
            </a:r>
          </a:p>
          <a:p>
            <a:r>
              <a:rPr lang="en-US" sz="1400"/>
              <a:t> Determine the composition of the Atmosphere</a:t>
            </a:r>
          </a:p>
          <a:p>
            <a:r>
              <a:rPr lang="en-US" sz="1400"/>
              <a:t> Find out ‘where’ in the atmosphere weather occurs</a:t>
            </a:r>
          </a:p>
          <a:p>
            <a:r>
              <a:rPr lang="en-US" sz="1400"/>
              <a:t>Examine the role of the sun in weather</a:t>
            </a:r>
            <a:br>
              <a:rPr lang="en-US" sz="1400"/>
            </a:br>
            <a:endParaRPr lang="en-US" sz="1400"/>
          </a:p>
          <a:p>
            <a:r>
              <a:rPr lang="en-US" sz="1400"/>
              <a:t>Key Terms…</a:t>
            </a:r>
          </a:p>
          <a:p>
            <a:r>
              <a:rPr lang="en-US" sz="1400"/>
              <a:t>Atmosphere /  Energy Balance / Albedo / Average Surface Temperature / Troposphere / Stratosphere / Sun</a:t>
            </a:r>
            <a:endParaRPr lang="en-US" sz="1400" b="1"/>
          </a:p>
          <a:p>
            <a:endParaRPr lang="en-CA" sz="1400"/>
          </a:p>
        </p:txBody>
      </p:sp>
      <p:sp>
        <p:nvSpPr>
          <p:cNvPr id="68686" name="Rectangle 78"/>
          <p:cNvSpPr>
            <a:spLocks noGrp="1" noChangeArrowheads="1"/>
          </p:cNvSpPr>
          <p:nvPr>
            <p:ph type="title" idx="4294967295"/>
          </p:nvPr>
        </p:nvSpPr>
        <p:spPr>
          <a:xfrm>
            <a:off x="8916988" y="6858000"/>
            <a:ext cx="227012" cy="76200"/>
          </a:xfrm>
        </p:spPr>
        <p:txBody>
          <a:bodyPr/>
          <a:lstStyle/>
          <a:p>
            <a:r>
              <a:rPr lang="en-CA" sz="100"/>
              <a:t>Weather Summary – Day 3</a:t>
            </a:r>
          </a:p>
        </p:txBody>
      </p:sp>
      <p:sp>
        <p:nvSpPr>
          <p:cNvPr id="68687" name="Rectangle 79"/>
          <p:cNvSpPr>
            <a:spLocks noChangeArrowheads="1"/>
          </p:cNvSpPr>
          <p:nvPr/>
        </p:nvSpPr>
        <p:spPr bwMode="auto">
          <a:xfrm>
            <a:off x="3492500" y="2133600"/>
            <a:ext cx="935038" cy="244475"/>
          </a:xfrm>
          <a:prstGeom prst="rect">
            <a:avLst/>
          </a:prstGeom>
          <a:noFill/>
          <a:ln w="9525" algn="ctr">
            <a:noFill/>
            <a:miter lim="800000"/>
            <a:headEnd/>
            <a:tailEnd/>
          </a:ln>
          <a:effectLst/>
        </p:spPr>
        <p:txBody>
          <a:bodyPr>
            <a:spAutoFit/>
          </a:bodyPr>
          <a:lstStyle/>
          <a:p>
            <a:pPr algn="r"/>
            <a:r>
              <a:rPr lang="en-US" sz="1000"/>
              <a:t>--Km/h</a:t>
            </a:r>
          </a:p>
        </p:txBody>
      </p:sp>
      <p:sp>
        <p:nvSpPr>
          <p:cNvPr id="68688" name="Rectangle 80"/>
          <p:cNvSpPr>
            <a:spLocks noChangeArrowheads="1"/>
          </p:cNvSpPr>
          <p:nvPr/>
        </p:nvSpPr>
        <p:spPr bwMode="auto">
          <a:xfrm>
            <a:off x="3492500" y="1628775"/>
            <a:ext cx="962025" cy="304800"/>
          </a:xfrm>
          <a:prstGeom prst="rect">
            <a:avLst/>
          </a:prstGeom>
          <a:noFill/>
          <a:ln w="9525" algn="ctr">
            <a:noFill/>
            <a:miter lim="800000"/>
            <a:headEnd/>
            <a:tailEnd/>
          </a:ln>
          <a:effectLst/>
        </p:spPr>
        <p:txBody>
          <a:bodyPr>
            <a:spAutoFit/>
          </a:bodyPr>
          <a:lstStyle/>
          <a:p>
            <a:pPr algn="r"/>
            <a:r>
              <a:rPr lang="en-CA" sz="1400"/>
              <a:t>--mm</a:t>
            </a:r>
          </a:p>
        </p:txBody>
      </p:sp>
      <p:sp>
        <p:nvSpPr>
          <p:cNvPr id="68689" name="Rectangle 81"/>
          <p:cNvSpPr>
            <a:spLocks noChangeArrowheads="1"/>
          </p:cNvSpPr>
          <p:nvPr/>
        </p:nvSpPr>
        <p:spPr bwMode="auto">
          <a:xfrm>
            <a:off x="3492500" y="2636838"/>
            <a:ext cx="962025" cy="304800"/>
          </a:xfrm>
          <a:prstGeom prst="rect">
            <a:avLst/>
          </a:prstGeom>
          <a:noFill/>
          <a:ln w="9525" algn="ctr">
            <a:noFill/>
            <a:miter lim="800000"/>
            <a:headEnd/>
            <a:tailEnd/>
          </a:ln>
          <a:effectLst/>
        </p:spPr>
        <p:txBody>
          <a:bodyPr>
            <a:spAutoFit/>
          </a:bodyPr>
          <a:lstStyle/>
          <a:p>
            <a:pPr algn="ctr"/>
            <a:r>
              <a:rPr lang="en-CA" sz="140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0"/>
            <a:ext cx="8991600" cy="609600"/>
          </a:xfrm>
          <a:noFill/>
        </p:spPr>
        <p:txBody>
          <a:bodyPr/>
          <a:lstStyle/>
          <a:p>
            <a:r>
              <a:rPr lang="en-US" sz="2800"/>
              <a:t>Activity #3 – The Atmosphere</a:t>
            </a:r>
          </a:p>
        </p:txBody>
      </p:sp>
      <p:sp>
        <p:nvSpPr>
          <p:cNvPr id="17411" name="Text Box 3"/>
          <p:cNvSpPr txBox="1">
            <a:spLocks noChangeArrowheads="1"/>
          </p:cNvSpPr>
          <p:nvPr/>
        </p:nvSpPr>
        <p:spPr bwMode="auto">
          <a:xfrm>
            <a:off x="0" y="3352800"/>
            <a:ext cx="9144000" cy="58102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3.4</a:t>
            </a:r>
            <a:r>
              <a:rPr lang="en-US" sz="1600">
                <a:latin typeface="Arial" charset="0"/>
              </a:rPr>
              <a:t> – What is meant by the phrase, “all weather comes from the sun”? Is it a true statement? Check some sources on the internet to find the answers. (3)  </a:t>
            </a:r>
          </a:p>
        </p:txBody>
      </p:sp>
      <p:sp>
        <p:nvSpPr>
          <p:cNvPr id="17412" name="Text Box 4"/>
          <p:cNvSpPr txBox="1">
            <a:spLocks noChangeArrowheads="1"/>
          </p:cNvSpPr>
          <p:nvPr/>
        </p:nvSpPr>
        <p:spPr bwMode="auto">
          <a:xfrm>
            <a:off x="0" y="2286000"/>
            <a:ext cx="9144000" cy="336550"/>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3.3</a:t>
            </a:r>
            <a:r>
              <a:rPr lang="en-US" sz="1600">
                <a:latin typeface="Arial" charset="0"/>
              </a:rPr>
              <a:t> – Clouds can slow the rate at which the Earth loses heat. How does this happen? (3)</a:t>
            </a:r>
          </a:p>
        </p:txBody>
      </p:sp>
      <p:sp>
        <p:nvSpPr>
          <p:cNvPr id="17413" name="Text Box 5"/>
          <p:cNvSpPr txBox="1">
            <a:spLocks noChangeArrowheads="1"/>
          </p:cNvSpPr>
          <p:nvPr/>
        </p:nvSpPr>
        <p:spPr bwMode="auto">
          <a:xfrm>
            <a:off x="0" y="838200"/>
            <a:ext cx="9144000" cy="336550"/>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3.1</a:t>
            </a:r>
            <a:r>
              <a:rPr lang="en-US" sz="1600">
                <a:latin typeface="Arial" charset="0"/>
              </a:rPr>
              <a:t> – What are the main elements which make up the atmosphere? (3)</a:t>
            </a:r>
          </a:p>
        </p:txBody>
      </p:sp>
      <p:sp>
        <p:nvSpPr>
          <p:cNvPr id="17414" name="Text Box 6"/>
          <p:cNvSpPr txBox="1">
            <a:spLocks noChangeArrowheads="1"/>
          </p:cNvSpPr>
          <p:nvPr/>
        </p:nvSpPr>
        <p:spPr bwMode="auto">
          <a:xfrm>
            <a:off x="0" y="1676400"/>
            <a:ext cx="9144000" cy="336550"/>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3.2</a:t>
            </a:r>
            <a:r>
              <a:rPr lang="en-US" sz="1600">
                <a:latin typeface="Arial" charset="0"/>
              </a:rPr>
              <a:t> – In which “sphere” of the atmosphere does most weather occur? (1) </a:t>
            </a:r>
          </a:p>
        </p:txBody>
      </p:sp>
      <p:sp>
        <p:nvSpPr>
          <p:cNvPr id="17415" name="Text Box 7"/>
          <p:cNvSpPr txBox="1">
            <a:spLocks noChangeArrowheads="1"/>
          </p:cNvSpPr>
          <p:nvPr/>
        </p:nvSpPr>
        <p:spPr bwMode="auto">
          <a:xfrm>
            <a:off x="0" y="6453188"/>
            <a:ext cx="9144000" cy="404812"/>
          </a:xfrm>
          <a:prstGeom prst="rect">
            <a:avLst/>
          </a:prstGeom>
          <a:solidFill>
            <a:srgbClr val="CCFFCC"/>
          </a:solidFill>
          <a:ln w="38100">
            <a:pattFill prst="sphere">
              <a:fgClr>
                <a:schemeClr val="tx1"/>
              </a:fgClr>
              <a:bgClr>
                <a:srgbClr val="FFFFFF"/>
              </a:bgClr>
            </a:pattFill>
            <a:miter lim="800000"/>
            <a:headEnd/>
            <a:tailEnd/>
          </a:ln>
          <a:effectLst/>
        </p:spPr>
        <p:txBody>
          <a:bodyPr>
            <a:spAutoFit/>
          </a:bodyPr>
          <a:lstStyle/>
          <a:p>
            <a:pPr algn="r">
              <a:spcBef>
                <a:spcPct val="50000"/>
              </a:spcBef>
            </a:pPr>
            <a:r>
              <a:rPr lang="en-US">
                <a:latin typeface="Arial" charset="0"/>
                <a:hlinkClick r:id="rId4"/>
              </a:rPr>
              <a:t>BBC Weather</a:t>
            </a:r>
            <a:r>
              <a:rPr lang="en-US">
                <a:latin typeface="Arial" charset="0"/>
              </a:rPr>
              <a:t> / </a:t>
            </a:r>
            <a:r>
              <a:rPr lang="en-US">
                <a:latin typeface="Arial" charset="0"/>
                <a:hlinkClick r:id="rId5"/>
              </a:rPr>
              <a:t>Encarta Online</a:t>
            </a:r>
            <a:r>
              <a:rPr lang="en-US">
                <a:latin typeface="Arial" charset="0"/>
              </a:rPr>
              <a:t> / </a:t>
            </a:r>
            <a:r>
              <a:rPr lang="en-US">
                <a:latin typeface="Arial" charset="0"/>
                <a:hlinkClick r:id="rId6"/>
              </a:rPr>
              <a:t>Encyclopedia.com</a:t>
            </a:r>
            <a:r>
              <a:rPr lang="en-US">
                <a:latin typeface="Arial" charset="0"/>
              </a:rPr>
              <a:t> / </a:t>
            </a:r>
            <a:r>
              <a:rPr lang="en-US">
                <a:solidFill>
                  <a:srgbClr val="FF0000"/>
                </a:solidFill>
                <a:latin typeface="Arial" charset="0"/>
                <a:sym typeface="Wingdings" pitchFamily="2" charset="2"/>
              </a:rPr>
              <a:t></a:t>
            </a:r>
            <a:r>
              <a:rPr lang="en-US">
                <a:latin typeface="Arial" charset="0"/>
                <a:hlinkClick r:id="rId7"/>
              </a:rPr>
              <a:t>Jetstream</a:t>
            </a:r>
            <a:r>
              <a:rPr lang="en-US">
                <a:latin typeface="Arial" charset="0"/>
              </a:rPr>
              <a:t> / </a:t>
            </a:r>
            <a:r>
              <a:rPr lang="en-US">
                <a:latin typeface="Arial" charset="0"/>
                <a:hlinkClick r:id="rId8"/>
              </a:rPr>
              <a:t>MSC</a:t>
            </a:r>
            <a:endParaRPr lang="en-US">
              <a:latin typeface="Arial" charset="0"/>
            </a:endParaRPr>
          </a:p>
        </p:txBody>
      </p:sp>
      <p:sp>
        <p:nvSpPr>
          <p:cNvPr id="17416" name="WordArt 8"/>
          <p:cNvSpPr>
            <a:spLocks noChangeArrowheads="1" noChangeShapeType="1" noTextEdit="1"/>
          </p:cNvSpPr>
          <p:nvPr/>
        </p:nvSpPr>
        <p:spPr bwMode="auto">
          <a:xfrm rot="1081657">
            <a:off x="152400" y="6248400"/>
            <a:ext cx="1347788" cy="785813"/>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a:tailEnd/>
                </a:ln>
                <a:gradFill rotWithShape="1">
                  <a:gsLst>
                    <a:gs pos="0">
                      <a:srgbClr val="3366FF"/>
                    </a:gs>
                    <a:gs pos="100000">
                      <a:srgbClr val="33CCCC"/>
                    </a:gs>
                  </a:gsLst>
                  <a:lin ang="2700000" scaled="1"/>
                </a:gradFill>
                <a:latin typeface="Arial Black"/>
              </a:rPr>
              <a:t>Look Into It!</a:t>
            </a:r>
          </a:p>
        </p:txBody>
      </p:sp>
      <p:sp>
        <p:nvSpPr>
          <p:cNvPr id="17417" name="Text Box 9"/>
          <p:cNvSpPr txBox="1">
            <a:spLocks noChangeArrowheads="1"/>
          </p:cNvSpPr>
          <p:nvPr/>
        </p:nvSpPr>
        <p:spPr bwMode="auto">
          <a:xfrm>
            <a:off x="0" y="4648200"/>
            <a:ext cx="9144000" cy="611188"/>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Part 3.5</a:t>
            </a:r>
            <a:r>
              <a:rPr lang="en-US" sz="1600" dirty="0">
                <a:latin typeface="Arial" charset="0"/>
              </a:rPr>
              <a:t> – “The Earth gives off as much energy as it takes in from the sun.” What evidence is there that this statement is true? (Hint… </a:t>
            </a:r>
            <a:r>
              <a:rPr lang="en-US" sz="1600" dirty="0">
                <a:latin typeface="Arial" charset="0"/>
                <a:hlinkClick r:id="rId9"/>
              </a:rPr>
              <a:t>the answer</a:t>
            </a:r>
            <a:r>
              <a:rPr lang="en-US" sz="1600" dirty="0">
                <a:latin typeface="Arial" charset="0"/>
              </a:rPr>
              <a:t> is on this page… think about it. (3)</a:t>
            </a:r>
            <a:r>
              <a:rPr lang="en-CA" dirty="0">
                <a:latin typeface="Arial" charset="0"/>
              </a:rPr>
              <a:t> </a:t>
            </a:r>
            <a:endParaRPr lang="en-US" dirty="0">
              <a:latin typeface="Arial" charset="0"/>
            </a:endParaRPr>
          </a:p>
        </p:txBody>
      </p:sp>
      <p:sp>
        <p:nvSpPr>
          <p:cNvPr id="17418" name="Text Box 10"/>
          <p:cNvSpPr txBox="1">
            <a:spLocks noChangeArrowheads="1"/>
          </p:cNvSpPr>
          <p:nvPr/>
        </p:nvSpPr>
        <p:spPr bwMode="auto">
          <a:xfrm>
            <a:off x="0" y="1143000"/>
            <a:ext cx="9144000" cy="581025"/>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endParaRPr lang="en-US" sz="1600">
              <a:solidFill>
                <a:srgbClr val="FF0000"/>
              </a:solidFill>
              <a:latin typeface="Arial" charset="0"/>
            </a:endParaRPr>
          </a:p>
        </p:txBody>
      </p:sp>
      <p:sp>
        <p:nvSpPr>
          <p:cNvPr id="17419" name="Text Box 11"/>
          <p:cNvSpPr txBox="1">
            <a:spLocks noChangeArrowheads="1"/>
          </p:cNvSpPr>
          <p:nvPr/>
        </p:nvSpPr>
        <p:spPr bwMode="auto">
          <a:xfrm>
            <a:off x="0" y="2590800"/>
            <a:ext cx="8855075"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 </a:t>
            </a:r>
          </a:p>
          <a:p>
            <a:pPr>
              <a:spcBef>
                <a:spcPct val="0"/>
              </a:spcBef>
            </a:pPr>
            <a:endParaRPr lang="en-US" sz="1600">
              <a:solidFill>
                <a:srgbClr val="FF0000"/>
              </a:solidFill>
              <a:latin typeface="Arial" charset="0"/>
            </a:endParaRPr>
          </a:p>
          <a:p>
            <a:pPr>
              <a:spcBef>
                <a:spcPct val="0"/>
              </a:spcBef>
            </a:pPr>
            <a:r>
              <a:rPr lang="en-US" sz="1600">
                <a:solidFill>
                  <a:srgbClr val="FF0000"/>
                </a:solidFill>
                <a:latin typeface="Arial" charset="0"/>
              </a:rPr>
              <a:t> </a:t>
            </a:r>
          </a:p>
        </p:txBody>
      </p:sp>
      <p:sp>
        <p:nvSpPr>
          <p:cNvPr id="17420" name="Text Box 12"/>
          <p:cNvSpPr txBox="1">
            <a:spLocks noChangeArrowheads="1"/>
          </p:cNvSpPr>
          <p:nvPr/>
        </p:nvSpPr>
        <p:spPr bwMode="auto">
          <a:xfrm>
            <a:off x="0" y="1981200"/>
            <a:ext cx="8855075" cy="33655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 </a:t>
            </a:r>
          </a:p>
        </p:txBody>
      </p:sp>
      <p:sp>
        <p:nvSpPr>
          <p:cNvPr id="17421" name="Text Box 13"/>
          <p:cNvSpPr txBox="1">
            <a:spLocks noChangeArrowheads="1"/>
          </p:cNvSpPr>
          <p:nvPr/>
        </p:nvSpPr>
        <p:spPr bwMode="auto">
          <a:xfrm>
            <a:off x="0" y="3886200"/>
            <a:ext cx="8855075"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p:txBody>
      </p:sp>
      <p:sp>
        <p:nvSpPr>
          <p:cNvPr id="17422" name="Text Box 14"/>
          <p:cNvSpPr txBox="1">
            <a:spLocks noChangeArrowheads="1"/>
          </p:cNvSpPr>
          <p:nvPr/>
        </p:nvSpPr>
        <p:spPr bwMode="auto">
          <a:xfrm>
            <a:off x="0" y="533400"/>
            <a:ext cx="9144000" cy="336550"/>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Directions</a:t>
            </a:r>
            <a:r>
              <a:rPr lang="en-US" sz="1600" dirty="0">
                <a:latin typeface="Arial" charset="0"/>
              </a:rPr>
              <a:t> – Use the </a:t>
            </a:r>
            <a:r>
              <a:rPr lang="en-US" sz="1600" dirty="0">
                <a:latin typeface="Arial" charset="0"/>
                <a:hlinkClick r:id="rId10"/>
              </a:rPr>
              <a:t>Jetstream site </a:t>
            </a:r>
            <a:r>
              <a:rPr lang="en-US" sz="1600" dirty="0">
                <a:latin typeface="Arial" charset="0"/>
              </a:rPr>
              <a:t>to find the answers to most of these questions.</a:t>
            </a:r>
          </a:p>
        </p:txBody>
      </p:sp>
      <p:sp>
        <p:nvSpPr>
          <p:cNvPr id="17423" name="Text Box 15"/>
          <p:cNvSpPr txBox="1">
            <a:spLocks noChangeArrowheads="1"/>
          </p:cNvSpPr>
          <p:nvPr/>
        </p:nvSpPr>
        <p:spPr bwMode="auto">
          <a:xfrm>
            <a:off x="0" y="5181600"/>
            <a:ext cx="9144000" cy="1069975"/>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a:p>
            <a:pPr>
              <a:spcBef>
                <a:spcPct val="0"/>
              </a:spcBef>
            </a:pPr>
            <a:r>
              <a:rPr lang="en-US" sz="1600">
                <a:solidFill>
                  <a:srgbClr val="FF0000"/>
                </a:solidFill>
                <a:latin typeface="Arial" charset="0"/>
              </a:rPr>
              <a:t> </a:t>
            </a:r>
          </a:p>
        </p:txBody>
      </p:sp>
      <p:sp>
        <p:nvSpPr>
          <p:cNvPr id="17424" name="Text Box 16"/>
          <p:cNvSpPr txBox="1">
            <a:spLocks noChangeArrowheads="1"/>
          </p:cNvSpPr>
          <p:nvPr/>
        </p:nvSpPr>
        <p:spPr bwMode="auto">
          <a:xfrm>
            <a:off x="0" y="6096000"/>
            <a:ext cx="5562600" cy="336550"/>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Part 3.6</a:t>
            </a:r>
            <a:r>
              <a:rPr lang="en-US" sz="1600" dirty="0">
                <a:latin typeface="Arial" charset="0"/>
              </a:rPr>
              <a:t> – Don’t forget, </a:t>
            </a:r>
            <a:r>
              <a:rPr lang="en-US" sz="1600" dirty="0">
                <a:latin typeface="Arial" charset="0"/>
                <a:hlinkClick r:id="rId11"/>
              </a:rPr>
              <a:t>Jetstream</a:t>
            </a:r>
            <a:r>
              <a:rPr lang="en-US" sz="1600" dirty="0">
                <a:latin typeface="Arial" charset="0"/>
              </a:rPr>
              <a:t> has an Atmosphere Quiz.</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804863" y="58738"/>
            <a:ext cx="1441450"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69635" name="Text Box 3"/>
          <p:cNvSpPr txBox="1">
            <a:spLocks noChangeArrowheads="1"/>
          </p:cNvSpPr>
          <p:nvPr/>
        </p:nvSpPr>
        <p:spPr bwMode="auto">
          <a:xfrm>
            <a:off x="755650" y="80963"/>
            <a:ext cx="1512888" cy="366712"/>
          </a:xfrm>
          <a:prstGeom prst="rect">
            <a:avLst/>
          </a:prstGeom>
          <a:noFill/>
          <a:ln w="9525" algn="ctr">
            <a:noFill/>
            <a:miter lim="800000"/>
            <a:headEnd/>
            <a:tailEnd/>
          </a:ln>
          <a:effectLst/>
        </p:spPr>
        <p:txBody>
          <a:bodyPr>
            <a:spAutoFit/>
          </a:bodyPr>
          <a:lstStyle/>
          <a:p>
            <a:pPr algn="ctr">
              <a:spcBef>
                <a:spcPct val="50000"/>
              </a:spcBef>
            </a:pPr>
            <a:r>
              <a:rPr lang="en-US"/>
              <a:t>Day</a:t>
            </a:r>
          </a:p>
        </p:txBody>
      </p:sp>
      <p:sp>
        <p:nvSpPr>
          <p:cNvPr id="69636" name="Text Box 4"/>
          <p:cNvSpPr txBox="1">
            <a:spLocks noChangeArrowheads="1"/>
          </p:cNvSpPr>
          <p:nvPr/>
        </p:nvSpPr>
        <p:spPr bwMode="auto">
          <a:xfrm>
            <a:off x="2308225" y="63500"/>
            <a:ext cx="2263775" cy="366713"/>
          </a:xfrm>
          <a:prstGeom prst="rect">
            <a:avLst/>
          </a:prstGeom>
          <a:noFill/>
          <a:ln w="9525" algn="ctr">
            <a:noFill/>
            <a:miter lim="800000"/>
            <a:headEnd/>
            <a:tailEnd/>
          </a:ln>
          <a:effectLst/>
        </p:spPr>
        <p:txBody>
          <a:bodyPr>
            <a:spAutoFit/>
          </a:bodyPr>
          <a:lstStyle/>
          <a:p>
            <a:pPr algn="ctr">
              <a:spcBef>
                <a:spcPct val="50000"/>
              </a:spcBef>
            </a:pPr>
            <a:r>
              <a:rPr lang="en-US"/>
              <a:t>Date</a:t>
            </a:r>
          </a:p>
        </p:txBody>
      </p:sp>
      <p:sp>
        <p:nvSpPr>
          <p:cNvPr id="69637" name="Rectangle 5"/>
          <p:cNvSpPr>
            <a:spLocks noChangeArrowheads="1"/>
          </p:cNvSpPr>
          <p:nvPr/>
        </p:nvSpPr>
        <p:spPr bwMode="auto">
          <a:xfrm>
            <a:off x="1258888" y="160813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69638" name="Rectangle 6"/>
          <p:cNvSpPr>
            <a:spLocks noChangeArrowheads="1"/>
          </p:cNvSpPr>
          <p:nvPr/>
        </p:nvSpPr>
        <p:spPr bwMode="auto">
          <a:xfrm>
            <a:off x="1258888" y="2111375"/>
            <a:ext cx="809625" cy="304800"/>
          </a:xfrm>
          <a:prstGeom prst="rect">
            <a:avLst/>
          </a:prstGeom>
          <a:noFill/>
          <a:ln w="9525" algn="ctr">
            <a:noFill/>
            <a:miter lim="800000"/>
            <a:headEnd/>
            <a:tailEnd/>
          </a:ln>
          <a:effectLst/>
        </p:spPr>
        <p:txBody>
          <a:bodyPr>
            <a:spAutoFit/>
          </a:bodyPr>
          <a:lstStyle/>
          <a:p>
            <a:pPr algn="r"/>
            <a:r>
              <a:rPr lang="en-US" sz="1400"/>
              <a:t>--%</a:t>
            </a:r>
          </a:p>
        </p:txBody>
      </p:sp>
      <p:sp>
        <p:nvSpPr>
          <p:cNvPr id="69639" name="Rectangle 7"/>
          <p:cNvSpPr>
            <a:spLocks noChangeArrowheads="1"/>
          </p:cNvSpPr>
          <p:nvPr/>
        </p:nvSpPr>
        <p:spPr bwMode="auto">
          <a:xfrm>
            <a:off x="1258888" y="2616200"/>
            <a:ext cx="871537" cy="304800"/>
          </a:xfrm>
          <a:prstGeom prst="rect">
            <a:avLst/>
          </a:prstGeom>
          <a:noFill/>
          <a:ln w="9525" algn="ctr">
            <a:noFill/>
            <a:miter lim="800000"/>
            <a:headEnd/>
            <a:tailEnd/>
          </a:ln>
          <a:effectLst/>
        </p:spPr>
        <p:txBody>
          <a:bodyPr>
            <a:spAutoFit/>
          </a:bodyPr>
          <a:lstStyle/>
          <a:p>
            <a:pPr algn="r"/>
            <a:r>
              <a:rPr lang="en-US" sz="1400"/>
              <a:t>--hPa</a:t>
            </a:r>
            <a:endParaRPr lang="en-CA" sz="1400"/>
          </a:p>
        </p:txBody>
      </p:sp>
      <p:sp>
        <p:nvSpPr>
          <p:cNvPr id="69642" name="Rectangle 10"/>
          <p:cNvSpPr>
            <a:spLocks noChangeArrowheads="1"/>
          </p:cNvSpPr>
          <p:nvPr/>
        </p:nvSpPr>
        <p:spPr bwMode="auto">
          <a:xfrm>
            <a:off x="1252538" y="311308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69643" name="Rectangle 11"/>
          <p:cNvSpPr>
            <a:spLocks noChangeArrowheads="1"/>
          </p:cNvSpPr>
          <p:nvPr/>
        </p:nvSpPr>
        <p:spPr bwMode="auto">
          <a:xfrm>
            <a:off x="3492500" y="3141663"/>
            <a:ext cx="99695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69644" name="Rectangle 12" descr="Sunrise"/>
          <p:cNvSpPr>
            <a:spLocks noChangeArrowheads="1"/>
          </p:cNvSpPr>
          <p:nvPr/>
        </p:nvSpPr>
        <p:spPr bwMode="auto">
          <a:xfrm>
            <a:off x="827088" y="620713"/>
            <a:ext cx="1368425" cy="304800"/>
          </a:xfrm>
          <a:prstGeom prst="rect">
            <a:avLst/>
          </a:prstGeom>
          <a:noFill/>
          <a:ln w="9525" algn="ctr">
            <a:noFill/>
            <a:miter lim="800000"/>
            <a:headEnd/>
            <a:tailEnd/>
          </a:ln>
          <a:effectLst/>
        </p:spPr>
        <p:txBody>
          <a:bodyPr>
            <a:spAutoFit/>
          </a:bodyPr>
          <a:lstStyle/>
          <a:p>
            <a:pPr algn="r"/>
            <a:r>
              <a:rPr lang="en-CA" sz="1400"/>
              <a:t>--am</a:t>
            </a:r>
          </a:p>
        </p:txBody>
      </p:sp>
      <p:sp>
        <p:nvSpPr>
          <p:cNvPr id="69645" name="Rectangle 13" descr="Sunset"/>
          <p:cNvSpPr>
            <a:spLocks noChangeArrowheads="1"/>
          </p:cNvSpPr>
          <p:nvPr/>
        </p:nvSpPr>
        <p:spPr bwMode="auto">
          <a:xfrm>
            <a:off x="3059113" y="620713"/>
            <a:ext cx="1368425" cy="304800"/>
          </a:xfrm>
          <a:prstGeom prst="rect">
            <a:avLst/>
          </a:prstGeom>
          <a:noFill/>
          <a:ln w="9525" algn="ctr">
            <a:noFill/>
            <a:miter lim="800000"/>
            <a:headEnd/>
            <a:tailEnd/>
          </a:ln>
          <a:effectLst/>
        </p:spPr>
        <p:txBody>
          <a:bodyPr>
            <a:spAutoFit/>
          </a:bodyPr>
          <a:lstStyle/>
          <a:p>
            <a:pPr algn="r"/>
            <a:r>
              <a:rPr lang="en-CA" sz="1400"/>
              <a:t>--pm</a:t>
            </a:r>
          </a:p>
        </p:txBody>
      </p:sp>
      <p:sp>
        <p:nvSpPr>
          <p:cNvPr id="69646" name="Text Box 14"/>
          <p:cNvSpPr txBox="1">
            <a:spLocks noChangeArrowheads="1"/>
          </p:cNvSpPr>
          <p:nvPr/>
        </p:nvSpPr>
        <p:spPr bwMode="auto">
          <a:xfrm>
            <a:off x="5651500" y="3068638"/>
            <a:ext cx="1152525"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69647" name="Text Box 15"/>
          <p:cNvSpPr txBox="1">
            <a:spLocks noChangeArrowheads="1"/>
          </p:cNvSpPr>
          <p:nvPr/>
        </p:nvSpPr>
        <p:spPr bwMode="auto">
          <a:xfrm>
            <a:off x="5292725" y="3141663"/>
            <a:ext cx="1379538"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69648" name="Text Box 16"/>
          <p:cNvSpPr txBox="1">
            <a:spLocks noChangeArrowheads="1"/>
          </p:cNvSpPr>
          <p:nvPr/>
        </p:nvSpPr>
        <p:spPr bwMode="auto">
          <a:xfrm>
            <a:off x="7596188" y="3141663"/>
            <a:ext cx="1406525"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69650" name="Text Box 18"/>
          <p:cNvSpPr txBox="1">
            <a:spLocks noChangeArrowheads="1"/>
          </p:cNvSpPr>
          <p:nvPr/>
        </p:nvSpPr>
        <p:spPr bwMode="auto">
          <a:xfrm>
            <a:off x="0" y="0"/>
            <a:ext cx="755650" cy="366713"/>
          </a:xfrm>
          <a:prstGeom prst="rect">
            <a:avLst/>
          </a:prstGeom>
          <a:noFill/>
          <a:ln w="9525" algn="ctr">
            <a:noFill/>
            <a:miter lim="800000"/>
            <a:headEnd/>
            <a:tailEnd/>
          </a:ln>
          <a:effectLst/>
        </p:spPr>
        <p:txBody>
          <a:bodyPr>
            <a:spAutoFit/>
          </a:bodyPr>
          <a:lstStyle/>
          <a:p>
            <a:pPr algn="ctr">
              <a:spcBef>
                <a:spcPct val="50000"/>
              </a:spcBef>
            </a:pPr>
            <a:endParaRPr lang="en-CA"/>
          </a:p>
        </p:txBody>
      </p:sp>
      <p:sp>
        <p:nvSpPr>
          <p:cNvPr id="69651" name="Text Box 19"/>
          <p:cNvSpPr txBox="1">
            <a:spLocks noChangeArrowheads="1"/>
          </p:cNvSpPr>
          <p:nvPr/>
        </p:nvSpPr>
        <p:spPr bwMode="auto">
          <a:xfrm>
            <a:off x="34925" y="58738"/>
            <a:ext cx="720725" cy="458787"/>
          </a:xfrm>
          <a:prstGeom prst="rect">
            <a:avLst/>
          </a:prstGeom>
          <a:noFill/>
          <a:ln w="9525" algn="ctr">
            <a:noFill/>
            <a:miter lim="800000"/>
            <a:headEnd/>
            <a:tailEnd/>
          </a:ln>
          <a:effectLst/>
        </p:spPr>
        <p:txBody>
          <a:bodyPr>
            <a:spAutoFit/>
          </a:bodyPr>
          <a:lstStyle/>
          <a:p>
            <a:pPr algn="ctr">
              <a:spcBef>
                <a:spcPct val="50000"/>
              </a:spcBef>
            </a:pPr>
            <a:r>
              <a:rPr lang="en-US" sz="600" b="1"/>
              <a:t>Observation</a:t>
            </a:r>
            <a:r>
              <a:rPr lang="en-US"/>
              <a:t>#4</a:t>
            </a:r>
          </a:p>
        </p:txBody>
      </p:sp>
      <p:sp>
        <p:nvSpPr>
          <p:cNvPr id="69652" name="Text Box 20"/>
          <p:cNvSpPr txBox="1">
            <a:spLocks noChangeArrowheads="1"/>
          </p:cNvSpPr>
          <p:nvPr/>
        </p:nvSpPr>
        <p:spPr bwMode="auto">
          <a:xfrm>
            <a:off x="1312863" y="3621088"/>
            <a:ext cx="7739062" cy="304800"/>
          </a:xfrm>
          <a:prstGeom prst="rect">
            <a:avLst/>
          </a:prstGeom>
          <a:noFill/>
          <a:ln w="9525" algn="ctr">
            <a:noFill/>
            <a:miter lim="800000"/>
            <a:headEnd/>
            <a:tailEnd/>
          </a:ln>
          <a:effectLst/>
        </p:spPr>
        <p:txBody>
          <a:bodyPr>
            <a:spAutoFit/>
          </a:bodyPr>
          <a:lstStyle/>
          <a:p>
            <a:pPr>
              <a:spcBef>
                <a:spcPct val="50000"/>
              </a:spcBef>
            </a:pPr>
            <a:r>
              <a:rPr lang="en-US" sz="1400"/>
              <a:t>---</a:t>
            </a:r>
          </a:p>
        </p:txBody>
      </p:sp>
      <p:sp>
        <p:nvSpPr>
          <p:cNvPr id="69653" name="Text Box 21"/>
          <p:cNvSpPr txBox="1">
            <a:spLocks noChangeArrowheads="1"/>
          </p:cNvSpPr>
          <p:nvPr/>
        </p:nvSpPr>
        <p:spPr bwMode="auto">
          <a:xfrm>
            <a:off x="76200" y="4191000"/>
            <a:ext cx="6872288" cy="2774950"/>
          </a:xfrm>
          <a:prstGeom prst="rect">
            <a:avLst/>
          </a:prstGeom>
          <a:noFill/>
          <a:ln w="9525" algn="ctr">
            <a:noFill/>
            <a:miter lim="800000"/>
            <a:headEnd/>
            <a:tailEnd/>
          </a:ln>
          <a:effectLst/>
        </p:spPr>
        <p:txBody>
          <a:bodyPr>
            <a:spAutoFit/>
          </a:bodyPr>
          <a:lstStyle/>
          <a:p>
            <a:r>
              <a:rPr lang="en-US" sz="1400"/>
              <a:t>Activity #4 –</a:t>
            </a:r>
            <a:br>
              <a:rPr lang="en-US" sz="1400"/>
            </a:br>
            <a:r>
              <a:rPr lang="en-US" sz="1400"/>
              <a:t>Temperature, Pressure and Humidity</a:t>
            </a:r>
          </a:p>
          <a:p>
            <a:endParaRPr lang="en-US" sz="1400"/>
          </a:p>
          <a:p>
            <a:r>
              <a:rPr lang="en-US" sz="1400"/>
              <a:t>Objectives…</a:t>
            </a:r>
          </a:p>
          <a:p>
            <a:r>
              <a:rPr lang="en-US" sz="1400"/>
              <a:t> Examine the effects of extreme high and low temperatures</a:t>
            </a:r>
          </a:p>
          <a:p>
            <a:r>
              <a:rPr lang="en-US" sz="1400"/>
              <a:t> Determine the role of temperature in weather prediction</a:t>
            </a:r>
          </a:p>
          <a:p>
            <a:r>
              <a:rPr lang="en-US" sz="1400"/>
              <a:t> Explore the importance of air pressure in weather prediction</a:t>
            </a:r>
            <a:br>
              <a:rPr lang="en-US" sz="1400"/>
            </a:br>
            <a:endParaRPr lang="en-US" sz="1400"/>
          </a:p>
          <a:p>
            <a:r>
              <a:rPr lang="en-US" sz="1400"/>
              <a:t>Key Terms…</a:t>
            </a:r>
          </a:p>
          <a:p>
            <a:r>
              <a:rPr lang="en-US" sz="1400"/>
              <a:t>Atmospheric Pressure / Humidex /  Windchill / Humidity / Temperature</a:t>
            </a:r>
            <a:endParaRPr lang="en-US" sz="1400" b="1"/>
          </a:p>
          <a:p>
            <a:endParaRPr lang="en-CA" sz="1400"/>
          </a:p>
        </p:txBody>
      </p:sp>
      <p:sp>
        <p:nvSpPr>
          <p:cNvPr id="69655" name="Rectangle 23"/>
          <p:cNvSpPr>
            <a:spLocks noGrp="1" noChangeArrowheads="1"/>
          </p:cNvSpPr>
          <p:nvPr>
            <p:ph type="title" idx="4294967295"/>
          </p:nvPr>
        </p:nvSpPr>
        <p:spPr>
          <a:xfrm>
            <a:off x="8916988" y="6858000"/>
            <a:ext cx="227012" cy="76200"/>
          </a:xfrm>
        </p:spPr>
        <p:txBody>
          <a:bodyPr/>
          <a:lstStyle/>
          <a:p>
            <a:r>
              <a:rPr lang="en-CA" sz="100"/>
              <a:t>Weather Summary – Day 4</a:t>
            </a:r>
          </a:p>
        </p:txBody>
      </p:sp>
      <p:sp>
        <p:nvSpPr>
          <p:cNvPr id="69656" name="Rectangle 24"/>
          <p:cNvSpPr>
            <a:spLocks noChangeArrowheads="1"/>
          </p:cNvSpPr>
          <p:nvPr/>
        </p:nvSpPr>
        <p:spPr bwMode="auto">
          <a:xfrm>
            <a:off x="3492500" y="2133600"/>
            <a:ext cx="935038" cy="244475"/>
          </a:xfrm>
          <a:prstGeom prst="rect">
            <a:avLst/>
          </a:prstGeom>
          <a:noFill/>
          <a:ln w="9525" algn="ctr">
            <a:noFill/>
            <a:miter lim="800000"/>
            <a:headEnd/>
            <a:tailEnd/>
          </a:ln>
          <a:effectLst/>
        </p:spPr>
        <p:txBody>
          <a:bodyPr>
            <a:spAutoFit/>
          </a:bodyPr>
          <a:lstStyle/>
          <a:p>
            <a:pPr algn="r"/>
            <a:r>
              <a:rPr lang="en-US" sz="1000"/>
              <a:t>--Km/h</a:t>
            </a:r>
          </a:p>
        </p:txBody>
      </p:sp>
      <p:sp>
        <p:nvSpPr>
          <p:cNvPr id="69657" name="Rectangle 25"/>
          <p:cNvSpPr>
            <a:spLocks noChangeArrowheads="1"/>
          </p:cNvSpPr>
          <p:nvPr/>
        </p:nvSpPr>
        <p:spPr bwMode="auto">
          <a:xfrm>
            <a:off x="3492500" y="1628775"/>
            <a:ext cx="962025" cy="304800"/>
          </a:xfrm>
          <a:prstGeom prst="rect">
            <a:avLst/>
          </a:prstGeom>
          <a:noFill/>
          <a:ln w="9525" algn="ctr">
            <a:noFill/>
            <a:miter lim="800000"/>
            <a:headEnd/>
            <a:tailEnd/>
          </a:ln>
          <a:effectLst/>
        </p:spPr>
        <p:txBody>
          <a:bodyPr>
            <a:spAutoFit/>
          </a:bodyPr>
          <a:lstStyle/>
          <a:p>
            <a:pPr algn="r"/>
            <a:r>
              <a:rPr lang="en-CA" sz="1400"/>
              <a:t>--mm</a:t>
            </a:r>
          </a:p>
        </p:txBody>
      </p:sp>
      <p:sp>
        <p:nvSpPr>
          <p:cNvPr id="69658" name="Rectangle 26"/>
          <p:cNvSpPr>
            <a:spLocks noChangeArrowheads="1"/>
          </p:cNvSpPr>
          <p:nvPr/>
        </p:nvSpPr>
        <p:spPr bwMode="auto">
          <a:xfrm>
            <a:off x="3492500" y="2636838"/>
            <a:ext cx="962025" cy="304800"/>
          </a:xfrm>
          <a:prstGeom prst="rect">
            <a:avLst/>
          </a:prstGeom>
          <a:noFill/>
          <a:ln w="9525" algn="ctr">
            <a:noFill/>
            <a:miter lim="800000"/>
            <a:headEnd/>
            <a:tailEnd/>
          </a:ln>
          <a:effectLst/>
        </p:spPr>
        <p:txBody>
          <a:bodyPr>
            <a:spAutoFit/>
          </a:bodyPr>
          <a:lstStyle/>
          <a:p>
            <a:pPr algn="ctr"/>
            <a:r>
              <a:rPr lang="en-CA" sz="140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0"/>
            <a:ext cx="8915400" cy="609600"/>
          </a:xfrm>
          <a:noFill/>
        </p:spPr>
        <p:txBody>
          <a:bodyPr/>
          <a:lstStyle/>
          <a:p>
            <a:r>
              <a:rPr lang="en-US" sz="2800"/>
              <a:t>Activity #4 – Temperature, Pressure and Humidity</a:t>
            </a:r>
          </a:p>
        </p:txBody>
      </p:sp>
      <p:sp>
        <p:nvSpPr>
          <p:cNvPr id="19459" name="Text Box 3"/>
          <p:cNvSpPr txBox="1">
            <a:spLocks noChangeArrowheads="1"/>
          </p:cNvSpPr>
          <p:nvPr/>
        </p:nvSpPr>
        <p:spPr bwMode="auto">
          <a:xfrm>
            <a:off x="0" y="4800600"/>
            <a:ext cx="9144000" cy="336550"/>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4.4</a:t>
            </a:r>
            <a:r>
              <a:rPr lang="en-US" sz="1600">
                <a:latin typeface="Arial" charset="0"/>
              </a:rPr>
              <a:t> – How does wind chill effect non-living things? (3) </a:t>
            </a:r>
          </a:p>
        </p:txBody>
      </p:sp>
      <p:sp>
        <p:nvSpPr>
          <p:cNvPr id="19460" name="Text Box 4"/>
          <p:cNvSpPr txBox="1">
            <a:spLocks noChangeArrowheads="1"/>
          </p:cNvSpPr>
          <p:nvPr/>
        </p:nvSpPr>
        <p:spPr bwMode="auto">
          <a:xfrm>
            <a:off x="0" y="3733800"/>
            <a:ext cx="9144000" cy="58102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4.3</a:t>
            </a:r>
            <a:r>
              <a:rPr lang="en-US" sz="1600">
                <a:latin typeface="Arial" charset="0"/>
              </a:rPr>
              <a:t> – Why is the combination of high heat and humidity particularly dangerous to a person’s health? What precautions should people take in such conditions? (3)</a:t>
            </a:r>
            <a:endParaRPr lang="en-US" sz="1400">
              <a:latin typeface="Arial" charset="0"/>
            </a:endParaRPr>
          </a:p>
        </p:txBody>
      </p:sp>
      <p:sp>
        <p:nvSpPr>
          <p:cNvPr id="19461" name="Text Box 5"/>
          <p:cNvSpPr txBox="1">
            <a:spLocks noChangeArrowheads="1"/>
          </p:cNvSpPr>
          <p:nvPr/>
        </p:nvSpPr>
        <p:spPr bwMode="auto">
          <a:xfrm>
            <a:off x="0" y="1447800"/>
            <a:ext cx="9144000" cy="336550"/>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4.1</a:t>
            </a:r>
            <a:r>
              <a:rPr lang="en-US" sz="1600">
                <a:latin typeface="Arial" charset="0"/>
              </a:rPr>
              <a:t> – What is temperature? What does it measure? (3) </a:t>
            </a:r>
          </a:p>
        </p:txBody>
      </p:sp>
      <p:sp>
        <p:nvSpPr>
          <p:cNvPr id="19462" name="Text Box 6"/>
          <p:cNvSpPr txBox="1">
            <a:spLocks noChangeArrowheads="1"/>
          </p:cNvSpPr>
          <p:nvPr/>
        </p:nvSpPr>
        <p:spPr bwMode="auto">
          <a:xfrm>
            <a:off x="0" y="2438400"/>
            <a:ext cx="9144000" cy="58102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4.2</a:t>
            </a:r>
            <a:r>
              <a:rPr lang="en-US" sz="1600">
                <a:latin typeface="Arial" charset="0"/>
              </a:rPr>
              <a:t> – What role does atmospheric pressure play in determining the weather? What kind of weather is generally predicted when “the barometer is falling”? (3) </a:t>
            </a:r>
          </a:p>
        </p:txBody>
      </p:sp>
      <p:sp>
        <p:nvSpPr>
          <p:cNvPr id="19463" name="Text Box 7"/>
          <p:cNvSpPr txBox="1">
            <a:spLocks noChangeArrowheads="1"/>
          </p:cNvSpPr>
          <p:nvPr/>
        </p:nvSpPr>
        <p:spPr bwMode="auto">
          <a:xfrm>
            <a:off x="5486400" y="5354638"/>
            <a:ext cx="3657600" cy="1503362"/>
          </a:xfrm>
          <a:prstGeom prst="rect">
            <a:avLst/>
          </a:prstGeom>
          <a:solidFill>
            <a:srgbClr val="CCFFCC"/>
          </a:solidFill>
          <a:ln w="38100">
            <a:pattFill prst="sphere">
              <a:fgClr>
                <a:schemeClr val="tx1"/>
              </a:fgClr>
              <a:bgClr>
                <a:srgbClr val="FFFFFF"/>
              </a:bgClr>
            </a:pattFill>
            <a:miter lim="800000"/>
            <a:headEnd/>
            <a:tailEnd/>
          </a:ln>
          <a:effectLst/>
        </p:spPr>
        <p:txBody>
          <a:bodyPr>
            <a:spAutoFit/>
          </a:bodyPr>
          <a:lstStyle/>
          <a:p>
            <a:pPr algn="r">
              <a:spcBef>
                <a:spcPct val="50000"/>
              </a:spcBef>
            </a:pPr>
            <a:r>
              <a:rPr lang="en-US">
                <a:latin typeface="Arial" charset="0"/>
                <a:hlinkClick r:id="rId4"/>
              </a:rPr>
              <a:t>Encarta Online</a:t>
            </a:r>
            <a:r>
              <a:rPr lang="en-US">
                <a:latin typeface="Arial" charset="0"/>
              </a:rPr>
              <a:t/>
            </a:r>
            <a:br>
              <a:rPr lang="en-US">
                <a:latin typeface="Arial" charset="0"/>
              </a:rPr>
            </a:br>
            <a:r>
              <a:rPr lang="en-US">
                <a:latin typeface="Arial" charset="0"/>
              </a:rPr>
              <a:t> </a:t>
            </a:r>
            <a:r>
              <a:rPr lang="en-US">
                <a:solidFill>
                  <a:srgbClr val="FF0000"/>
                </a:solidFill>
                <a:latin typeface="Arial" charset="0"/>
                <a:sym typeface="Wingdings" pitchFamily="2" charset="2"/>
              </a:rPr>
              <a:t></a:t>
            </a:r>
            <a:r>
              <a:rPr lang="en-US">
                <a:latin typeface="Arial" charset="0"/>
              </a:rPr>
              <a:t> </a:t>
            </a:r>
            <a:r>
              <a:rPr lang="en-US">
                <a:latin typeface="Arial" charset="0"/>
                <a:hlinkClick r:id="rId5"/>
              </a:rPr>
              <a:t>MSC - Humidity</a:t>
            </a:r>
            <a:r>
              <a:rPr lang="en-US">
                <a:latin typeface="Arial" charset="0"/>
              </a:rPr>
              <a:t/>
            </a:r>
            <a:br>
              <a:rPr lang="en-US">
                <a:latin typeface="Arial" charset="0"/>
              </a:rPr>
            </a:br>
            <a:r>
              <a:rPr lang="en-US">
                <a:latin typeface="Arial" charset="0"/>
              </a:rPr>
              <a:t> </a:t>
            </a:r>
            <a:r>
              <a:rPr lang="en-US">
                <a:solidFill>
                  <a:srgbClr val="FF0000"/>
                </a:solidFill>
                <a:latin typeface="Arial" charset="0"/>
                <a:sym typeface="Wingdings" pitchFamily="2" charset="2"/>
              </a:rPr>
              <a:t></a:t>
            </a:r>
            <a:r>
              <a:rPr lang="en-US">
                <a:latin typeface="Arial" charset="0"/>
              </a:rPr>
              <a:t> </a:t>
            </a:r>
            <a:r>
              <a:rPr lang="en-US">
                <a:latin typeface="Arial" charset="0"/>
                <a:hlinkClick r:id="rId6"/>
              </a:rPr>
              <a:t>Encyclopedia.com</a:t>
            </a:r>
            <a:r>
              <a:rPr lang="en-US">
                <a:latin typeface="Arial" charset="0"/>
              </a:rPr>
              <a:t/>
            </a:r>
            <a:br>
              <a:rPr lang="en-US">
                <a:latin typeface="Arial" charset="0"/>
              </a:rPr>
            </a:br>
            <a:r>
              <a:rPr lang="en-US">
                <a:latin typeface="Arial" charset="0"/>
              </a:rPr>
              <a:t> </a:t>
            </a:r>
            <a:r>
              <a:rPr lang="en-US">
                <a:solidFill>
                  <a:srgbClr val="FF0000"/>
                </a:solidFill>
                <a:latin typeface="Arial" charset="0"/>
                <a:sym typeface="Wingdings" pitchFamily="2" charset="2"/>
              </a:rPr>
              <a:t></a:t>
            </a:r>
            <a:r>
              <a:rPr lang="en-US">
                <a:latin typeface="Arial" charset="0"/>
              </a:rPr>
              <a:t> </a:t>
            </a:r>
            <a:r>
              <a:rPr lang="en-US">
                <a:latin typeface="Arial" charset="0"/>
                <a:hlinkClick r:id="rId7"/>
              </a:rPr>
              <a:t>MSC – Windchill Program</a:t>
            </a:r>
            <a:r>
              <a:rPr lang="en-US">
                <a:latin typeface="Arial" charset="0"/>
              </a:rPr>
              <a:t> </a:t>
            </a:r>
            <a:r>
              <a:rPr lang="en-US">
                <a:solidFill>
                  <a:srgbClr val="FF0000"/>
                </a:solidFill>
                <a:latin typeface="Arial" charset="0"/>
                <a:sym typeface="Wingdings" pitchFamily="2" charset="2"/>
              </a:rPr>
              <a:t></a:t>
            </a:r>
            <a:r>
              <a:rPr lang="en-US">
                <a:latin typeface="Arial" charset="0"/>
                <a:hlinkClick r:id="rId8"/>
              </a:rPr>
              <a:t>Jetstream Weather School</a:t>
            </a:r>
            <a:endParaRPr lang="en-US">
              <a:latin typeface="Arial" charset="0"/>
            </a:endParaRPr>
          </a:p>
        </p:txBody>
      </p:sp>
      <p:sp>
        <p:nvSpPr>
          <p:cNvPr id="19464" name="WordArt 8"/>
          <p:cNvSpPr>
            <a:spLocks noChangeArrowheads="1" noChangeShapeType="1" noTextEdit="1"/>
          </p:cNvSpPr>
          <p:nvPr/>
        </p:nvSpPr>
        <p:spPr bwMode="auto">
          <a:xfrm>
            <a:off x="5562600" y="5410200"/>
            <a:ext cx="1600200" cy="10382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a:tailEnd/>
                </a:ln>
                <a:gradFill rotWithShape="1">
                  <a:gsLst>
                    <a:gs pos="0">
                      <a:srgbClr val="3366FF"/>
                    </a:gs>
                    <a:gs pos="100000">
                      <a:srgbClr val="33CCCC"/>
                    </a:gs>
                  </a:gsLst>
                  <a:lin ang="2700000" scaled="1"/>
                </a:gradFill>
                <a:latin typeface="Arial Black"/>
              </a:rPr>
              <a:t>Look Into It!</a:t>
            </a:r>
          </a:p>
        </p:txBody>
      </p:sp>
      <p:sp>
        <p:nvSpPr>
          <p:cNvPr id="19465" name="Text Box 9"/>
          <p:cNvSpPr txBox="1">
            <a:spLocks noChangeArrowheads="1"/>
          </p:cNvSpPr>
          <p:nvPr/>
        </p:nvSpPr>
        <p:spPr bwMode="auto">
          <a:xfrm>
            <a:off x="0" y="533400"/>
            <a:ext cx="9144000" cy="825500"/>
          </a:xfrm>
          <a:prstGeom prst="rect">
            <a:avLst/>
          </a:prstGeom>
          <a:noFill/>
          <a:ln w="9525">
            <a:noFill/>
            <a:miter lim="800000"/>
            <a:headEnd/>
            <a:tailEnd/>
          </a:ln>
          <a:effectLst/>
        </p:spPr>
        <p:txBody>
          <a:bodyPr>
            <a:spAutoFit/>
          </a:bodyPr>
          <a:lstStyle/>
          <a:p>
            <a:pPr algn="ctr">
              <a:spcBef>
                <a:spcPct val="50000"/>
              </a:spcBef>
            </a:pPr>
            <a:r>
              <a:rPr lang="en-US" sz="1600">
                <a:latin typeface="Arial" charset="0"/>
              </a:rPr>
              <a:t>In addition to complaining about rain and snow, people often describe the weather as “too hot,” “too cold,” or “too humid.” The combination of temperature and humidity, along with wind conditions and other factors can have a big influence on how we perceive the weather. </a:t>
            </a:r>
            <a:endParaRPr lang="en-US">
              <a:latin typeface="Arial" charset="0"/>
            </a:endParaRPr>
          </a:p>
        </p:txBody>
      </p:sp>
      <p:sp>
        <p:nvSpPr>
          <p:cNvPr id="19466" name="Text Box 10"/>
          <p:cNvSpPr txBox="1">
            <a:spLocks noChangeArrowheads="1"/>
          </p:cNvSpPr>
          <p:nvPr/>
        </p:nvSpPr>
        <p:spPr bwMode="auto">
          <a:xfrm>
            <a:off x="0" y="5181600"/>
            <a:ext cx="5410200"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endParaRPr lang="en-US" sz="1600">
              <a:solidFill>
                <a:srgbClr val="FF0000"/>
              </a:solidFill>
              <a:latin typeface="Arial" charset="0"/>
            </a:endParaRPr>
          </a:p>
          <a:p>
            <a:pPr>
              <a:spcBef>
                <a:spcPct val="0"/>
              </a:spcBef>
            </a:pPr>
            <a:r>
              <a:rPr lang="en-US" sz="1600">
                <a:solidFill>
                  <a:srgbClr val="FF0000"/>
                </a:solidFill>
                <a:latin typeface="Arial" charset="0"/>
              </a:rPr>
              <a:t> </a:t>
            </a:r>
          </a:p>
        </p:txBody>
      </p:sp>
      <p:sp>
        <p:nvSpPr>
          <p:cNvPr id="19467" name="Text Box 11"/>
          <p:cNvSpPr txBox="1">
            <a:spLocks noChangeArrowheads="1"/>
          </p:cNvSpPr>
          <p:nvPr/>
        </p:nvSpPr>
        <p:spPr bwMode="auto">
          <a:xfrm>
            <a:off x="0" y="1752600"/>
            <a:ext cx="9144000"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endParaRPr lang="en-US" sz="1600">
              <a:solidFill>
                <a:srgbClr val="FF0000"/>
              </a:solidFill>
              <a:latin typeface="Arial" charset="0"/>
            </a:endParaRPr>
          </a:p>
          <a:p>
            <a:pPr>
              <a:spcBef>
                <a:spcPct val="0"/>
              </a:spcBef>
            </a:pPr>
            <a:r>
              <a:rPr lang="en-US" sz="1600">
                <a:solidFill>
                  <a:srgbClr val="FF0000"/>
                </a:solidFill>
                <a:latin typeface="Arial" charset="0"/>
              </a:rPr>
              <a:t> </a:t>
            </a:r>
          </a:p>
        </p:txBody>
      </p:sp>
      <p:sp>
        <p:nvSpPr>
          <p:cNvPr id="19468" name="Text Box 12"/>
          <p:cNvSpPr txBox="1">
            <a:spLocks noChangeArrowheads="1"/>
          </p:cNvSpPr>
          <p:nvPr/>
        </p:nvSpPr>
        <p:spPr bwMode="auto">
          <a:xfrm>
            <a:off x="0" y="4343400"/>
            <a:ext cx="9144000" cy="581025"/>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r>
              <a:rPr lang="en-US" sz="1600">
                <a:solidFill>
                  <a:srgbClr val="FF0000"/>
                </a:solidFill>
                <a:latin typeface="Arial" charset="0"/>
              </a:rPr>
              <a:t> </a:t>
            </a:r>
          </a:p>
        </p:txBody>
      </p:sp>
      <p:sp>
        <p:nvSpPr>
          <p:cNvPr id="19469" name="Text Box 13"/>
          <p:cNvSpPr txBox="1">
            <a:spLocks noChangeArrowheads="1"/>
          </p:cNvSpPr>
          <p:nvPr/>
        </p:nvSpPr>
        <p:spPr bwMode="auto">
          <a:xfrm>
            <a:off x="0" y="6276975"/>
            <a:ext cx="5562600" cy="58102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4.5</a:t>
            </a:r>
            <a:r>
              <a:rPr lang="en-US" sz="1600">
                <a:latin typeface="Arial" charset="0"/>
              </a:rPr>
              <a:t> – Don’t forget, </a:t>
            </a:r>
            <a:r>
              <a:rPr lang="en-US" sz="1600">
                <a:latin typeface="Arial" charset="0"/>
                <a:hlinkClick r:id="rId9"/>
              </a:rPr>
              <a:t>Jetstream</a:t>
            </a:r>
            <a:r>
              <a:rPr lang="en-US" sz="1600">
                <a:latin typeface="Arial" charset="0"/>
              </a:rPr>
              <a:t> has an Atmosphere Quiz.</a:t>
            </a:r>
            <a:br>
              <a:rPr lang="en-US" sz="1600">
                <a:latin typeface="Arial" charset="0"/>
              </a:rPr>
            </a:br>
            <a:r>
              <a:rPr lang="en-US" sz="1600">
                <a:latin typeface="Arial" charset="0"/>
              </a:rPr>
              <a:t>Note though that not all the questions are about this topic.</a:t>
            </a:r>
          </a:p>
        </p:txBody>
      </p:sp>
      <p:sp>
        <p:nvSpPr>
          <p:cNvPr id="19470" name="Text Box 14"/>
          <p:cNvSpPr txBox="1">
            <a:spLocks noChangeArrowheads="1"/>
          </p:cNvSpPr>
          <p:nvPr/>
        </p:nvSpPr>
        <p:spPr bwMode="auto">
          <a:xfrm>
            <a:off x="0" y="2971800"/>
            <a:ext cx="9144000" cy="581025"/>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r>
              <a:rPr lang="en-US" sz="1600">
                <a:solidFill>
                  <a:srgbClr val="FF0000"/>
                </a:solidFill>
                <a:latin typeface="Arial"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804863" y="58738"/>
            <a:ext cx="1441450"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70659" name="Text Box 3"/>
          <p:cNvSpPr txBox="1">
            <a:spLocks noChangeArrowheads="1"/>
          </p:cNvSpPr>
          <p:nvPr/>
        </p:nvSpPr>
        <p:spPr bwMode="auto">
          <a:xfrm>
            <a:off x="755650" y="80963"/>
            <a:ext cx="1512888" cy="366712"/>
          </a:xfrm>
          <a:prstGeom prst="rect">
            <a:avLst/>
          </a:prstGeom>
          <a:noFill/>
          <a:ln w="9525" algn="ctr">
            <a:noFill/>
            <a:miter lim="800000"/>
            <a:headEnd/>
            <a:tailEnd/>
          </a:ln>
          <a:effectLst/>
        </p:spPr>
        <p:txBody>
          <a:bodyPr>
            <a:spAutoFit/>
          </a:bodyPr>
          <a:lstStyle/>
          <a:p>
            <a:pPr algn="ctr">
              <a:spcBef>
                <a:spcPct val="50000"/>
              </a:spcBef>
            </a:pPr>
            <a:r>
              <a:rPr lang="en-US"/>
              <a:t>Day</a:t>
            </a:r>
          </a:p>
        </p:txBody>
      </p:sp>
      <p:sp>
        <p:nvSpPr>
          <p:cNvPr id="70660" name="Text Box 4"/>
          <p:cNvSpPr txBox="1">
            <a:spLocks noChangeArrowheads="1"/>
          </p:cNvSpPr>
          <p:nvPr/>
        </p:nvSpPr>
        <p:spPr bwMode="auto">
          <a:xfrm>
            <a:off x="2308225" y="63500"/>
            <a:ext cx="2263775" cy="366713"/>
          </a:xfrm>
          <a:prstGeom prst="rect">
            <a:avLst/>
          </a:prstGeom>
          <a:noFill/>
          <a:ln w="9525" algn="ctr">
            <a:noFill/>
            <a:miter lim="800000"/>
            <a:headEnd/>
            <a:tailEnd/>
          </a:ln>
          <a:effectLst/>
        </p:spPr>
        <p:txBody>
          <a:bodyPr>
            <a:spAutoFit/>
          </a:bodyPr>
          <a:lstStyle/>
          <a:p>
            <a:pPr algn="ctr">
              <a:spcBef>
                <a:spcPct val="50000"/>
              </a:spcBef>
            </a:pPr>
            <a:r>
              <a:rPr lang="en-US"/>
              <a:t>Date</a:t>
            </a:r>
          </a:p>
        </p:txBody>
      </p:sp>
      <p:sp>
        <p:nvSpPr>
          <p:cNvPr id="70661" name="Rectangle 5"/>
          <p:cNvSpPr>
            <a:spLocks noChangeArrowheads="1"/>
          </p:cNvSpPr>
          <p:nvPr/>
        </p:nvSpPr>
        <p:spPr bwMode="auto">
          <a:xfrm>
            <a:off x="1258888" y="160813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0662" name="Rectangle 6"/>
          <p:cNvSpPr>
            <a:spLocks noChangeArrowheads="1"/>
          </p:cNvSpPr>
          <p:nvPr/>
        </p:nvSpPr>
        <p:spPr bwMode="auto">
          <a:xfrm>
            <a:off x="1258888" y="2111375"/>
            <a:ext cx="809625" cy="304800"/>
          </a:xfrm>
          <a:prstGeom prst="rect">
            <a:avLst/>
          </a:prstGeom>
          <a:noFill/>
          <a:ln w="9525" algn="ctr">
            <a:noFill/>
            <a:miter lim="800000"/>
            <a:headEnd/>
            <a:tailEnd/>
          </a:ln>
          <a:effectLst/>
        </p:spPr>
        <p:txBody>
          <a:bodyPr>
            <a:spAutoFit/>
          </a:bodyPr>
          <a:lstStyle/>
          <a:p>
            <a:pPr algn="r"/>
            <a:r>
              <a:rPr lang="en-US" sz="1400"/>
              <a:t>--%</a:t>
            </a:r>
          </a:p>
        </p:txBody>
      </p:sp>
      <p:sp>
        <p:nvSpPr>
          <p:cNvPr id="70663" name="Rectangle 7"/>
          <p:cNvSpPr>
            <a:spLocks noChangeArrowheads="1"/>
          </p:cNvSpPr>
          <p:nvPr/>
        </p:nvSpPr>
        <p:spPr bwMode="auto">
          <a:xfrm>
            <a:off x="1258888" y="2616200"/>
            <a:ext cx="871537" cy="304800"/>
          </a:xfrm>
          <a:prstGeom prst="rect">
            <a:avLst/>
          </a:prstGeom>
          <a:noFill/>
          <a:ln w="9525" algn="ctr">
            <a:noFill/>
            <a:miter lim="800000"/>
            <a:headEnd/>
            <a:tailEnd/>
          </a:ln>
          <a:effectLst/>
        </p:spPr>
        <p:txBody>
          <a:bodyPr>
            <a:spAutoFit/>
          </a:bodyPr>
          <a:lstStyle/>
          <a:p>
            <a:pPr algn="r"/>
            <a:r>
              <a:rPr lang="en-US" sz="1400"/>
              <a:t>--hPa</a:t>
            </a:r>
            <a:endParaRPr lang="en-CA" sz="1400"/>
          </a:p>
        </p:txBody>
      </p:sp>
      <p:sp>
        <p:nvSpPr>
          <p:cNvPr id="70666" name="Rectangle 10"/>
          <p:cNvSpPr>
            <a:spLocks noChangeArrowheads="1"/>
          </p:cNvSpPr>
          <p:nvPr/>
        </p:nvSpPr>
        <p:spPr bwMode="auto">
          <a:xfrm>
            <a:off x="1252538" y="311308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0667" name="Rectangle 11"/>
          <p:cNvSpPr>
            <a:spLocks noChangeArrowheads="1"/>
          </p:cNvSpPr>
          <p:nvPr/>
        </p:nvSpPr>
        <p:spPr bwMode="auto">
          <a:xfrm>
            <a:off x="3492500" y="3141663"/>
            <a:ext cx="99695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0668" name="Rectangle 12" descr="Sunrise"/>
          <p:cNvSpPr>
            <a:spLocks noChangeArrowheads="1"/>
          </p:cNvSpPr>
          <p:nvPr/>
        </p:nvSpPr>
        <p:spPr bwMode="auto">
          <a:xfrm>
            <a:off x="827088" y="620713"/>
            <a:ext cx="1368425" cy="304800"/>
          </a:xfrm>
          <a:prstGeom prst="rect">
            <a:avLst/>
          </a:prstGeom>
          <a:noFill/>
          <a:ln w="9525" algn="ctr">
            <a:noFill/>
            <a:miter lim="800000"/>
            <a:headEnd/>
            <a:tailEnd/>
          </a:ln>
          <a:effectLst/>
        </p:spPr>
        <p:txBody>
          <a:bodyPr>
            <a:spAutoFit/>
          </a:bodyPr>
          <a:lstStyle/>
          <a:p>
            <a:pPr algn="r"/>
            <a:r>
              <a:rPr lang="en-CA" sz="1400"/>
              <a:t>--am</a:t>
            </a:r>
          </a:p>
        </p:txBody>
      </p:sp>
      <p:sp>
        <p:nvSpPr>
          <p:cNvPr id="70669" name="Rectangle 13" descr="Sunset"/>
          <p:cNvSpPr>
            <a:spLocks noChangeArrowheads="1"/>
          </p:cNvSpPr>
          <p:nvPr/>
        </p:nvSpPr>
        <p:spPr bwMode="auto">
          <a:xfrm>
            <a:off x="3059113" y="620713"/>
            <a:ext cx="1368425" cy="304800"/>
          </a:xfrm>
          <a:prstGeom prst="rect">
            <a:avLst/>
          </a:prstGeom>
          <a:noFill/>
          <a:ln w="9525" algn="ctr">
            <a:noFill/>
            <a:miter lim="800000"/>
            <a:headEnd/>
            <a:tailEnd/>
          </a:ln>
          <a:effectLst/>
        </p:spPr>
        <p:txBody>
          <a:bodyPr>
            <a:spAutoFit/>
          </a:bodyPr>
          <a:lstStyle/>
          <a:p>
            <a:pPr algn="r"/>
            <a:r>
              <a:rPr lang="en-CA" sz="1400"/>
              <a:t>--pm</a:t>
            </a:r>
          </a:p>
        </p:txBody>
      </p:sp>
      <p:sp>
        <p:nvSpPr>
          <p:cNvPr id="70670" name="Text Box 14"/>
          <p:cNvSpPr txBox="1">
            <a:spLocks noChangeArrowheads="1"/>
          </p:cNvSpPr>
          <p:nvPr/>
        </p:nvSpPr>
        <p:spPr bwMode="auto">
          <a:xfrm>
            <a:off x="5651500" y="3068638"/>
            <a:ext cx="1152525"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70671" name="Text Box 15"/>
          <p:cNvSpPr txBox="1">
            <a:spLocks noChangeArrowheads="1"/>
          </p:cNvSpPr>
          <p:nvPr/>
        </p:nvSpPr>
        <p:spPr bwMode="auto">
          <a:xfrm>
            <a:off x="5292725" y="3141663"/>
            <a:ext cx="1379538"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70672" name="Text Box 16"/>
          <p:cNvSpPr txBox="1">
            <a:spLocks noChangeArrowheads="1"/>
          </p:cNvSpPr>
          <p:nvPr/>
        </p:nvSpPr>
        <p:spPr bwMode="auto">
          <a:xfrm>
            <a:off x="7596188" y="3141663"/>
            <a:ext cx="1406525"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70674" name="Text Box 18"/>
          <p:cNvSpPr txBox="1">
            <a:spLocks noChangeArrowheads="1"/>
          </p:cNvSpPr>
          <p:nvPr/>
        </p:nvSpPr>
        <p:spPr bwMode="auto">
          <a:xfrm>
            <a:off x="0" y="0"/>
            <a:ext cx="755650" cy="366713"/>
          </a:xfrm>
          <a:prstGeom prst="rect">
            <a:avLst/>
          </a:prstGeom>
          <a:noFill/>
          <a:ln w="9525" algn="ctr">
            <a:noFill/>
            <a:miter lim="800000"/>
            <a:headEnd/>
            <a:tailEnd/>
          </a:ln>
          <a:effectLst/>
        </p:spPr>
        <p:txBody>
          <a:bodyPr>
            <a:spAutoFit/>
          </a:bodyPr>
          <a:lstStyle/>
          <a:p>
            <a:pPr algn="ctr">
              <a:spcBef>
                <a:spcPct val="50000"/>
              </a:spcBef>
            </a:pPr>
            <a:endParaRPr lang="en-CA"/>
          </a:p>
        </p:txBody>
      </p:sp>
      <p:sp>
        <p:nvSpPr>
          <p:cNvPr id="70675" name="Text Box 19"/>
          <p:cNvSpPr txBox="1">
            <a:spLocks noChangeArrowheads="1"/>
          </p:cNvSpPr>
          <p:nvPr/>
        </p:nvSpPr>
        <p:spPr bwMode="auto">
          <a:xfrm>
            <a:off x="34925" y="58738"/>
            <a:ext cx="720725" cy="458787"/>
          </a:xfrm>
          <a:prstGeom prst="rect">
            <a:avLst/>
          </a:prstGeom>
          <a:noFill/>
          <a:ln w="9525" algn="ctr">
            <a:noFill/>
            <a:miter lim="800000"/>
            <a:headEnd/>
            <a:tailEnd/>
          </a:ln>
          <a:effectLst/>
        </p:spPr>
        <p:txBody>
          <a:bodyPr>
            <a:spAutoFit/>
          </a:bodyPr>
          <a:lstStyle/>
          <a:p>
            <a:pPr algn="ctr">
              <a:spcBef>
                <a:spcPct val="50000"/>
              </a:spcBef>
            </a:pPr>
            <a:r>
              <a:rPr lang="en-US" sz="600" b="1"/>
              <a:t>Observation</a:t>
            </a:r>
            <a:r>
              <a:rPr lang="en-US"/>
              <a:t>#5</a:t>
            </a:r>
          </a:p>
        </p:txBody>
      </p:sp>
      <p:sp>
        <p:nvSpPr>
          <p:cNvPr id="70676" name="Text Box 20"/>
          <p:cNvSpPr txBox="1">
            <a:spLocks noChangeArrowheads="1"/>
          </p:cNvSpPr>
          <p:nvPr/>
        </p:nvSpPr>
        <p:spPr bwMode="auto">
          <a:xfrm>
            <a:off x="1312863" y="3621088"/>
            <a:ext cx="7739062" cy="304800"/>
          </a:xfrm>
          <a:prstGeom prst="rect">
            <a:avLst/>
          </a:prstGeom>
          <a:noFill/>
          <a:ln w="9525" algn="ctr">
            <a:noFill/>
            <a:miter lim="800000"/>
            <a:headEnd/>
            <a:tailEnd/>
          </a:ln>
          <a:effectLst/>
        </p:spPr>
        <p:txBody>
          <a:bodyPr>
            <a:spAutoFit/>
          </a:bodyPr>
          <a:lstStyle/>
          <a:p>
            <a:pPr>
              <a:spcBef>
                <a:spcPct val="50000"/>
              </a:spcBef>
            </a:pPr>
            <a:r>
              <a:rPr lang="en-US" sz="1400"/>
              <a:t>---</a:t>
            </a:r>
          </a:p>
        </p:txBody>
      </p:sp>
      <p:sp>
        <p:nvSpPr>
          <p:cNvPr id="70677" name="Text Box 21"/>
          <p:cNvSpPr txBox="1">
            <a:spLocks noChangeArrowheads="1"/>
          </p:cNvSpPr>
          <p:nvPr/>
        </p:nvSpPr>
        <p:spPr bwMode="auto">
          <a:xfrm>
            <a:off x="74613" y="4365625"/>
            <a:ext cx="9069387" cy="2093913"/>
          </a:xfrm>
          <a:prstGeom prst="rect">
            <a:avLst/>
          </a:prstGeom>
          <a:noFill/>
          <a:ln w="9525" algn="ctr">
            <a:noFill/>
            <a:miter lim="800000"/>
            <a:headEnd/>
            <a:tailEnd/>
          </a:ln>
          <a:effectLst/>
        </p:spPr>
        <p:txBody>
          <a:bodyPr>
            <a:spAutoFit/>
          </a:bodyPr>
          <a:lstStyle/>
          <a:p>
            <a:r>
              <a:rPr lang="en-US" sz="1400"/>
              <a:t>Activity #5 – Precipitation</a:t>
            </a:r>
          </a:p>
          <a:p>
            <a:r>
              <a:rPr lang="en-US" sz="1400"/>
              <a:t>Objectives…</a:t>
            </a:r>
          </a:p>
          <a:p>
            <a:r>
              <a:rPr lang="en-US" sz="1400"/>
              <a:t> Examine the role of precipitation in the Water Cycle</a:t>
            </a:r>
          </a:p>
          <a:p>
            <a:r>
              <a:rPr lang="en-US" sz="1400"/>
              <a:t> Determine annual rainfall worldwide</a:t>
            </a:r>
          </a:p>
          <a:p>
            <a:r>
              <a:rPr lang="en-US" sz="1400"/>
              <a:t> Understand how Probability of Precipitation is calculated and used in weather forecasting</a:t>
            </a:r>
          </a:p>
          <a:p>
            <a:endParaRPr lang="en-US" sz="1400"/>
          </a:p>
          <a:p>
            <a:r>
              <a:rPr lang="en-US" sz="1400"/>
              <a:t>Key Terms…</a:t>
            </a:r>
          </a:p>
          <a:p>
            <a:r>
              <a:rPr lang="en-US" sz="1400"/>
              <a:t>Probability of Precipitation / Rain / Hail / Sleet / Snow / Freezing Rain / Water Cycle</a:t>
            </a:r>
            <a:endParaRPr lang="en-CA" sz="1400"/>
          </a:p>
        </p:txBody>
      </p:sp>
      <p:sp>
        <p:nvSpPr>
          <p:cNvPr id="70679" name="Rectangle 23"/>
          <p:cNvSpPr>
            <a:spLocks noGrp="1" noChangeArrowheads="1"/>
          </p:cNvSpPr>
          <p:nvPr>
            <p:ph type="title" idx="4294967295"/>
          </p:nvPr>
        </p:nvSpPr>
        <p:spPr>
          <a:xfrm>
            <a:off x="8916988" y="6858000"/>
            <a:ext cx="227012" cy="76200"/>
          </a:xfrm>
        </p:spPr>
        <p:txBody>
          <a:bodyPr/>
          <a:lstStyle/>
          <a:p>
            <a:r>
              <a:rPr lang="en-CA" sz="100"/>
              <a:t>Weather Summary – Day 5</a:t>
            </a:r>
          </a:p>
        </p:txBody>
      </p:sp>
      <p:sp>
        <p:nvSpPr>
          <p:cNvPr id="70680" name="Rectangle 24"/>
          <p:cNvSpPr>
            <a:spLocks noChangeArrowheads="1"/>
          </p:cNvSpPr>
          <p:nvPr/>
        </p:nvSpPr>
        <p:spPr bwMode="auto">
          <a:xfrm>
            <a:off x="3492500" y="2133600"/>
            <a:ext cx="935038" cy="244475"/>
          </a:xfrm>
          <a:prstGeom prst="rect">
            <a:avLst/>
          </a:prstGeom>
          <a:noFill/>
          <a:ln w="9525" algn="ctr">
            <a:noFill/>
            <a:miter lim="800000"/>
            <a:headEnd/>
            <a:tailEnd/>
          </a:ln>
          <a:effectLst/>
        </p:spPr>
        <p:txBody>
          <a:bodyPr>
            <a:spAutoFit/>
          </a:bodyPr>
          <a:lstStyle/>
          <a:p>
            <a:pPr algn="r"/>
            <a:r>
              <a:rPr lang="en-US" sz="1000"/>
              <a:t>--Km/h</a:t>
            </a:r>
          </a:p>
        </p:txBody>
      </p:sp>
      <p:sp>
        <p:nvSpPr>
          <p:cNvPr id="70681" name="Rectangle 25"/>
          <p:cNvSpPr>
            <a:spLocks noChangeArrowheads="1"/>
          </p:cNvSpPr>
          <p:nvPr/>
        </p:nvSpPr>
        <p:spPr bwMode="auto">
          <a:xfrm>
            <a:off x="3492500" y="1628775"/>
            <a:ext cx="962025" cy="304800"/>
          </a:xfrm>
          <a:prstGeom prst="rect">
            <a:avLst/>
          </a:prstGeom>
          <a:noFill/>
          <a:ln w="9525" algn="ctr">
            <a:noFill/>
            <a:miter lim="800000"/>
            <a:headEnd/>
            <a:tailEnd/>
          </a:ln>
          <a:effectLst/>
        </p:spPr>
        <p:txBody>
          <a:bodyPr>
            <a:spAutoFit/>
          </a:bodyPr>
          <a:lstStyle/>
          <a:p>
            <a:pPr algn="r"/>
            <a:r>
              <a:rPr lang="en-CA" sz="1400"/>
              <a:t>--mm</a:t>
            </a:r>
          </a:p>
        </p:txBody>
      </p:sp>
      <p:sp>
        <p:nvSpPr>
          <p:cNvPr id="70682" name="Rectangle 26"/>
          <p:cNvSpPr>
            <a:spLocks noChangeArrowheads="1"/>
          </p:cNvSpPr>
          <p:nvPr/>
        </p:nvSpPr>
        <p:spPr bwMode="auto">
          <a:xfrm>
            <a:off x="3492500" y="2636838"/>
            <a:ext cx="962025" cy="304800"/>
          </a:xfrm>
          <a:prstGeom prst="rect">
            <a:avLst/>
          </a:prstGeom>
          <a:noFill/>
          <a:ln w="9525" algn="ctr">
            <a:noFill/>
            <a:miter lim="800000"/>
            <a:headEnd/>
            <a:tailEnd/>
          </a:ln>
          <a:effectLst/>
        </p:spPr>
        <p:txBody>
          <a:bodyPr>
            <a:spAutoFit/>
          </a:bodyPr>
          <a:lstStyle/>
          <a:p>
            <a:pPr algn="ctr"/>
            <a:r>
              <a:rPr lang="en-CA" sz="140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609600"/>
          </a:xfrm>
          <a:noFill/>
        </p:spPr>
        <p:txBody>
          <a:bodyPr/>
          <a:lstStyle/>
          <a:p>
            <a:r>
              <a:rPr lang="en-US" sz="2800"/>
              <a:t>Activity #5 - Precipitation</a:t>
            </a:r>
          </a:p>
        </p:txBody>
      </p:sp>
      <p:sp>
        <p:nvSpPr>
          <p:cNvPr id="21507" name="Text Box 3"/>
          <p:cNvSpPr txBox="1">
            <a:spLocks noChangeArrowheads="1"/>
          </p:cNvSpPr>
          <p:nvPr/>
        </p:nvSpPr>
        <p:spPr bwMode="auto">
          <a:xfrm>
            <a:off x="0" y="5029200"/>
            <a:ext cx="9144000" cy="900113"/>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Part 5.4</a:t>
            </a:r>
            <a:r>
              <a:rPr lang="en-US" sz="1600" dirty="0">
                <a:latin typeface="Arial" charset="0"/>
              </a:rPr>
              <a:t> – How much precipitation falls to the earth in a typical year? Hint: Look first on the </a:t>
            </a:r>
            <a:r>
              <a:rPr lang="en-US" sz="1600" dirty="0" smtClean="0">
                <a:latin typeface="Arial" charset="0"/>
              </a:rPr>
              <a:t>Earth Rainfall Climatology page. </a:t>
            </a:r>
            <a:r>
              <a:rPr lang="en-US" sz="1600" dirty="0">
                <a:latin typeface="Arial" charset="0"/>
              </a:rPr>
              <a:t>(1)</a:t>
            </a:r>
          </a:p>
          <a:p>
            <a:pPr>
              <a:spcBef>
                <a:spcPct val="50000"/>
              </a:spcBef>
            </a:pPr>
            <a:endParaRPr lang="en-US" sz="1400" dirty="0">
              <a:latin typeface="Arial" charset="0"/>
            </a:endParaRPr>
          </a:p>
        </p:txBody>
      </p:sp>
      <p:sp>
        <p:nvSpPr>
          <p:cNvPr id="21508" name="Text Box 4"/>
          <p:cNvSpPr txBox="1">
            <a:spLocks noChangeArrowheads="1"/>
          </p:cNvSpPr>
          <p:nvPr/>
        </p:nvSpPr>
        <p:spPr bwMode="auto">
          <a:xfrm>
            <a:off x="0" y="3733800"/>
            <a:ext cx="9144000" cy="58102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5.3</a:t>
            </a:r>
            <a:r>
              <a:rPr lang="en-US" sz="1600">
                <a:latin typeface="Arial" charset="0"/>
              </a:rPr>
              <a:t> – Typical weather forecasts will give a probability of precipitation (pop or POP). What does this number indicate? How is it expressed? Give an example. (3)</a:t>
            </a:r>
          </a:p>
        </p:txBody>
      </p:sp>
      <p:sp>
        <p:nvSpPr>
          <p:cNvPr id="21509" name="Text Box 5"/>
          <p:cNvSpPr txBox="1">
            <a:spLocks noChangeArrowheads="1"/>
          </p:cNvSpPr>
          <p:nvPr/>
        </p:nvSpPr>
        <p:spPr bwMode="auto">
          <a:xfrm>
            <a:off x="0" y="1295400"/>
            <a:ext cx="9144000" cy="336550"/>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5.1</a:t>
            </a:r>
            <a:r>
              <a:rPr lang="en-US" sz="1600">
                <a:latin typeface="Arial" charset="0"/>
              </a:rPr>
              <a:t> – What causes precipitation? What conditions are necessary for precipitation to occur? (3)</a:t>
            </a:r>
          </a:p>
        </p:txBody>
      </p:sp>
      <p:sp>
        <p:nvSpPr>
          <p:cNvPr id="21510" name="Text Box 6"/>
          <p:cNvSpPr txBox="1">
            <a:spLocks noChangeArrowheads="1"/>
          </p:cNvSpPr>
          <p:nvPr/>
        </p:nvSpPr>
        <p:spPr bwMode="auto">
          <a:xfrm>
            <a:off x="0" y="2362200"/>
            <a:ext cx="9144000" cy="58102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5.2</a:t>
            </a:r>
            <a:r>
              <a:rPr lang="en-US" sz="1600">
                <a:latin typeface="Arial" charset="0"/>
              </a:rPr>
              <a:t> – How is precipitation an important part of the Water Cycle? Is precipitation necessary for the survival of life on earth? In other words, do we need rain (and snow…) to live? (3)</a:t>
            </a:r>
          </a:p>
        </p:txBody>
      </p:sp>
      <p:sp>
        <p:nvSpPr>
          <p:cNvPr id="21511" name="Text Box 7"/>
          <p:cNvSpPr txBox="1">
            <a:spLocks noChangeArrowheads="1"/>
          </p:cNvSpPr>
          <p:nvPr/>
        </p:nvSpPr>
        <p:spPr bwMode="auto">
          <a:xfrm>
            <a:off x="5638800" y="5354638"/>
            <a:ext cx="3505200" cy="1508105"/>
          </a:xfrm>
          <a:prstGeom prst="rect">
            <a:avLst/>
          </a:prstGeom>
          <a:solidFill>
            <a:srgbClr val="CCFFCC"/>
          </a:solidFill>
          <a:ln w="38100">
            <a:pattFill prst="sphere">
              <a:fgClr>
                <a:schemeClr val="tx1"/>
              </a:fgClr>
              <a:bgClr>
                <a:srgbClr val="FFFFFF"/>
              </a:bgClr>
            </a:pattFill>
            <a:miter lim="800000"/>
            <a:headEnd/>
            <a:tailEnd/>
          </a:ln>
          <a:effectLst/>
        </p:spPr>
        <p:txBody>
          <a:bodyPr>
            <a:spAutoFit/>
          </a:bodyPr>
          <a:lstStyle/>
          <a:p>
            <a:pPr algn="r">
              <a:spcBef>
                <a:spcPts val="2400"/>
              </a:spcBef>
            </a:pPr>
            <a:endParaRPr lang="en-US" dirty="0" smtClean="0">
              <a:latin typeface="Arial" charset="0"/>
              <a:hlinkClick r:id="rId4"/>
            </a:endParaRPr>
          </a:p>
          <a:p>
            <a:pPr algn="r">
              <a:spcBef>
                <a:spcPts val="2400"/>
              </a:spcBef>
            </a:pPr>
            <a:r>
              <a:rPr lang="en-US" dirty="0" smtClean="0">
                <a:latin typeface="Arial" charset="0"/>
                <a:hlinkClick r:id="rId4"/>
              </a:rPr>
              <a:t>WeatherWorld2010</a:t>
            </a:r>
            <a:r>
              <a:rPr lang="en-US" dirty="0" smtClean="0">
                <a:latin typeface="Arial" charset="0"/>
              </a:rPr>
              <a:t> </a:t>
            </a:r>
            <a:br>
              <a:rPr lang="en-US" dirty="0" smtClean="0">
                <a:latin typeface="Arial" charset="0"/>
              </a:rPr>
            </a:br>
            <a:r>
              <a:rPr lang="en-US" dirty="0" smtClean="0">
                <a:latin typeface="Arial" charset="0"/>
              </a:rPr>
              <a:t> </a:t>
            </a:r>
            <a:r>
              <a:rPr lang="en-US" dirty="0" smtClean="0">
                <a:solidFill>
                  <a:srgbClr val="FF0000"/>
                </a:solidFill>
                <a:latin typeface="Arial" charset="0"/>
                <a:sym typeface="Wingdings" pitchFamily="2" charset="2"/>
              </a:rPr>
              <a:t></a:t>
            </a:r>
            <a:r>
              <a:rPr lang="en-US" dirty="0" smtClean="0">
                <a:latin typeface="Arial" charset="0"/>
              </a:rPr>
              <a:t> </a:t>
            </a:r>
            <a:r>
              <a:rPr lang="en-US" dirty="0" smtClean="0">
                <a:latin typeface="Arial" charset="0"/>
                <a:hlinkClick r:id="rId5"/>
              </a:rPr>
              <a:t>Earth Rainfall Climatology</a:t>
            </a:r>
            <a:r>
              <a:rPr lang="en-US" dirty="0" smtClean="0">
                <a:latin typeface="Arial" charset="0"/>
              </a:rPr>
              <a:t/>
            </a:r>
            <a:br>
              <a:rPr lang="en-US" dirty="0" smtClean="0">
                <a:latin typeface="Arial" charset="0"/>
              </a:rPr>
            </a:br>
            <a:r>
              <a:rPr lang="en-US" dirty="0" smtClean="0">
                <a:solidFill>
                  <a:srgbClr val="FF0000"/>
                </a:solidFill>
                <a:latin typeface="Arial" charset="0"/>
                <a:sym typeface="Wingdings" pitchFamily="2" charset="2"/>
              </a:rPr>
              <a:t></a:t>
            </a:r>
            <a:r>
              <a:rPr lang="en-US" dirty="0" smtClean="0">
                <a:latin typeface="Arial" charset="0"/>
                <a:hlinkClick r:id="rId6"/>
              </a:rPr>
              <a:t>Jetstream Weather School</a:t>
            </a:r>
            <a:r>
              <a:rPr lang="en-US" dirty="0" smtClean="0">
                <a:latin typeface="Arial" charset="0"/>
              </a:rPr>
              <a:t> </a:t>
            </a:r>
            <a:endParaRPr lang="en-US" dirty="0">
              <a:latin typeface="Arial" charset="0"/>
            </a:endParaRPr>
          </a:p>
        </p:txBody>
      </p:sp>
      <p:sp>
        <p:nvSpPr>
          <p:cNvPr id="21512" name="WordArt 8"/>
          <p:cNvSpPr>
            <a:spLocks noChangeArrowheads="1" noChangeShapeType="1" noTextEdit="1"/>
          </p:cNvSpPr>
          <p:nvPr/>
        </p:nvSpPr>
        <p:spPr bwMode="auto">
          <a:xfrm>
            <a:off x="5715000" y="5334000"/>
            <a:ext cx="1295400" cy="1066800"/>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a:tailEnd/>
                </a:ln>
                <a:gradFill rotWithShape="1">
                  <a:gsLst>
                    <a:gs pos="0">
                      <a:srgbClr val="3366FF"/>
                    </a:gs>
                    <a:gs pos="100000">
                      <a:srgbClr val="33CCCC"/>
                    </a:gs>
                  </a:gsLst>
                  <a:lin ang="2700000" scaled="1"/>
                </a:gradFill>
                <a:latin typeface="Arial Black"/>
              </a:rPr>
              <a:t>Look Into It!</a:t>
            </a:r>
          </a:p>
        </p:txBody>
      </p:sp>
      <p:sp>
        <p:nvSpPr>
          <p:cNvPr id="21513" name="Text Box 9"/>
          <p:cNvSpPr txBox="1">
            <a:spLocks noChangeArrowheads="1"/>
          </p:cNvSpPr>
          <p:nvPr/>
        </p:nvSpPr>
        <p:spPr bwMode="auto">
          <a:xfrm>
            <a:off x="0" y="533400"/>
            <a:ext cx="9144000" cy="825500"/>
          </a:xfrm>
          <a:prstGeom prst="rect">
            <a:avLst/>
          </a:prstGeom>
          <a:noFill/>
          <a:ln w="9525">
            <a:noFill/>
            <a:miter lim="800000"/>
            <a:headEnd/>
            <a:tailEnd/>
          </a:ln>
          <a:effectLst/>
        </p:spPr>
        <p:txBody>
          <a:bodyPr>
            <a:spAutoFit/>
          </a:bodyPr>
          <a:lstStyle/>
          <a:p>
            <a:pPr algn="ctr">
              <a:spcBef>
                <a:spcPct val="50000"/>
              </a:spcBef>
            </a:pPr>
            <a:r>
              <a:rPr lang="en-CA" sz="1600">
                <a:latin typeface="Arial" charset="0"/>
              </a:rPr>
              <a:t>Hail, rain, freezing rain, sleet and snow are all ways that accumulated moisture can fall to the ground. Knowing what precipitation is, how it forms, and how each type is different is an important part of understanding the weather.  </a:t>
            </a:r>
            <a:endParaRPr lang="en-US" sz="1600">
              <a:latin typeface="Arial" charset="0"/>
            </a:endParaRPr>
          </a:p>
        </p:txBody>
      </p:sp>
      <p:sp>
        <p:nvSpPr>
          <p:cNvPr id="21514" name="Text Box 10"/>
          <p:cNvSpPr txBox="1">
            <a:spLocks noChangeArrowheads="1"/>
          </p:cNvSpPr>
          <p:nvPr/>
        </p:nvSpPr>
        <p:spPr bwMode="auto">
          <a:xfrm>
            <a:off x="0" y="4191000"/>
            <a:ext cx="6705600" cy="33655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 </a:t>
            </a:r>
          </a:p>
        </p:txBody>
      </p:sp>
      <p:sp>
        <p:nvSpPr>
          <p:cNvPr id="21515" name="Text Box 11"/>
          <p:cNvSpPr txBox="1">
            <a:spLocks noChangeArrowheads="1"/>
          </p:cNvSpPr>
          <p:nvPr/>
        </p:nvSpPr>
        <p:spPr bwMode="auto">
          <a:xfrm>
            <a:off x="0" y="1600200"/>
            <a:ext cx="9144000" cy="581025"/>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endParaRPr lang="en-US" sz="1600">
              <a:solidFill>
                <a:srgbClr val="FF0000"/>
              </a:solidFill>
              <a:latin typeface="Arial" charset="0"/>
            </a:endParaRPr>
          </a:p>
        </p:txBody>
      </p:sp>
      <p:sp>
        <p:nvSpPr>
          <p:cNvPr id="21516" name="Text Box 12"/>
          <p:cNvSpPr txBox="1">
            <a:spLocks noChangeArrowheads="1"/>
          </p:cNvSpPr>
          <p:nvPr/>
        </p:nvSpPr>
        <p:spPr bwMode="auto">
          <a:xfrm>
            <a:off x="0" y="5562600"/>
            <a:ext cx="5638800" cy="33655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 </a:t>
            </a:r>
          </a:p>
        </p:txBody>
      </p:sp>
      <p:sp>
        <p:nvSpPr>
          <p:cNvPr id="21517" name="Text Box 13"/>
          <p:cNvSpPr txBox="1">
            <a:spLocks noChangeArrowheads="1"/>
          </p:cNvSpPr>
          <p:nvPr/>
        </p:nvSpPr>
        <p:spPr bwMode="auto">
          <a:xfrm>
            <a:off x="0" y="2895600"/>
            <a:ext cx="9144000" cy="33655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804863" y="58738"/>
            <a:ext cx="1441450"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71683" name="Text Box 3"/>
          <p:cNvSpPr txBox="1">
            <a:spLocks noChangeArrowheads="1"/>
          </p:cNvSpPr>
          <p:nvPr/>
        </p:nvSpPr>
        <p:spPr bwMode="auto">
          <a:xfrm>
            <a:off x="755650" y="80963"/>
            <a:ext cx="1512888" cy="366712"/>
          </a:xfrm>
          <a:prstGeom prst="rect">
            <a:avLst/>
          </a:prstGeom>
          <a:noFill/>
          <a:ln w="9525" algn="ctr">
            <a:noFill/>
            <a:miter lim="800000"/>
            <a:headEnd/>
            <a:tailEnd/>
          </a:ln>
          <a:effectLst/>
        </p:spPr>
        <p:txBody>
          <a:bodyPr>
            <a:spAutoFit/>
          </a:bodyPr>
          <a:lstStyle/>
          <a:p>
            <a:pPr algn="ctr">
              <a:spcBef>
                <a:spcPct val="50000"/>
              </a:spcBef>
            </a:pPr>
            <a:r>
              <a:rPr lang="en-US"/>
              <a:t>Day</a:t>
            </a:r>
          </a:p>
        </p:txBody>
      </p:sp>
      <p:sp>
        <p:nvSpPr>
          <p:cNvPr id="71684" name="Text Box 4"/>
          <p:cNvSpPr txBox="1">
            <a:spLocks noChangeArrowheads="1"/>
          </p:cNvSpPr>
          <p:nvPr/>
        </p:nvSpPr>
        <p:spPr bwMode="auto">
          <a:xfrm>
            <a:off x="2308225" y="63500"/>
            <a:ext cx="2263775" cy="366713"/>
          </a:xfrm>
          <a:prstGeom prst="rect">
            <a:avLst/>
          </a:prstGeom>
          <a:noFill/>
          <a:ln w="9525" algn="ctr">
            <a:noFill/>
            <a:miter lim="800000"/>
            <a:headEnd/>
            <a:tailEnd/>
          </a:ln>
          <a:effectLst/>
        </p:spPr>
        <p:txBody>
          <a:bodyPr>
            <a:spAutoFit/>
          </a:bodyPr>
          <a:lstStyle/>
          <a:p>
            <a:pPr algn="ctr">
              <a:spcBef>
                <a:spcPct val="50000"/>
              </a:spcBef>
            </a:pPr>
            <a:r>
              <a:rPr lang="en-US"/>
              <a:t>Date</a:t>
            </a:r>
          </a:p>
        </p:txBody>
      </p:sp>
      <p:sp>
        <p:nvSpPr>
          <p:cNvPr id="71685" name="Rectangle 5"/>
          <p:cNvSpPr>
            <a:spLocks noChangeArrowheads="1"/>
          </p:cNvSpPr>
          <p:nvPr/>
        </p:nvSpPr>
        <p:spPr bwMode="auto">
          <a:xfrm>
            <a:off x="1258888" y="160813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1686" name="Rectangle 6"/>
          <p:cNvSpPr>
            <a:spLocks noChangeArrowheads="1"/>
          </p:cNvSpPr>
          <p:nvPr/>
        </p:nvSpPr>
        <p:spPr bwMode="auto">
          <a:xfrm>
            <a:off x="1258888" y="2111375"/>
            <a:ext cx="809625" cy="304800"/>
          </a:xfrm>
          <a:prstGeom prst="rect">
            <a:avLst/>
          </a:prstGeom>
          <a:noFill/>
          <a:ln w="9525" algn="ctr">
            <a:noFill/>
            <a:miter lim="800000"/>
            <a:headEnd/>
            <a:tailEnd/>
          </a:ln>
          <a:effectLst/>
        </p:spPr>
        <p:txBody>
          <a:bodyPr>
            <a:spAutoFit/>
          </a:bodyPr>
          <a:lstStyle/>
          <a:p>
            <a:pPr algn="r"/>
            <a:r>
              <a:rPr lang="en-US" sz="1400"/>
              <a:t>--%</a:t>
            </a:r>
          </a:p>
        </p:txBody>
      </p:sp>
      <p:sp>
        <p:nvSpPr>
          <p:cNvPr id="71687" name="Rectangle 7"/>
          <p:cNvSpPr>
            <a:spLocks noChangeArrowheads="1"/>
          </p:cNvSpPr>
          <p:nvPr/>
        </p:nvSpPr>
        <p:spPr bwMode="auto">
          <a:xfrm>
            <a:off x="1258888" y="2616200"/>
            <a:ext cx="871537" cy="304800"/>
          </a:xfrm>
          <a:prstGeom prst="rect">
            <a:avLst/>
          </a:prstGeom>
          <a:noFill/>
          <a:ln w="9525" algn="ctr">
            <a:noFill/>
            <a:miter lim="800000"/>
            <a:headEnd/>
            <a:tailEnd/>
          </a:ln>
          <a:effectLst/>
        </p:spPr>
        <p:txBody>
          <a:bodyPr>
            <a:spAutoFit/>
          </a:bodyPr>
          <a:lstStyle/>
          <a:p>
            <a:pPr algn="r"/>
            <a:r>
              <a:rPr lang="en-US" sz="1400"/>
              <a:t>--hPa</a:t>
            </a:r>
            <a:endParaRPr lang="en-CA" sz="1400"/>
          </a:p>
        </p:txBody>
      </p:sp>
      <p:sp>
        <p:nvSpPr>
          <p:cNvPr id="71690" name="Rectangle 10"/>
          <p:cNvSpPr>
            <a:spLocks noChangeArrowheads="1"/>
          </p:cNvSpPr>
          <p:nvPr/>
        </p:nvSpPr>
        <p:spPr bwMode="auto">
          <a:xfrm>
            <a:off x="1252538" y="311308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1691" name="Rectangle 11"/>
          <p:cNvSpPr>
            <a:spLocks noChangeArrowheads="1"/>
          </p:cNvSpPr>
          <p:nvPr/>
        </p:nvSpPr>
        <p:spPr bwMode="auto">
          <a:xfrm>
            <a:off x="3492500" y="3141663"/>
            <a:ext cx="99695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1692" name="Rectangle 12" descr="Sunrise"/>
          <p:cNvSpPr>
            <a:spLocks noChangeArrowheads="1"/>
          </p:cNvSpPr>
          <p:nvPr/>
        </p:nvSpPr>
        <p:spPr bwMode="auto">
          <a:xfrm>
            <a:off x="827088" y="620713"/>
            <a:ext cx="1368425" cy="304800"/>
          </a:xfrm>
          <a:prstGeom prst="rect">
            <a:avLst/>
          </a:prstGeom>
          <a:noFill/>
          <a:ln w="9525" algn="ctr">
            <a:noFill/>
            <a:miter lim="800000"/>
            <a:headEnd/>
            <a:tailEnd/>
          </a:ln>
          <a:effectLst/>
        </p:spPr>
        <p:txBody>
          <a:bodyPr>
            <a:spAutoFit/>
          </a:bodyPr>
          <a:lstStyle/>
          <a:p>
            <a:pPr algn="r"/>
            <a:r>
              <a:rPr lang="en-CA" sz="1400"/>
              <a:t>--am</a:t>
            </a:r>
          </a:p>
        </p:txBody>
      </p:sp>
      <p:sp>
        <p:nvSpPr>
          <p:cNvPr id="71693" name="Rectangle 13" descr="Sunset"/>
          <p:cNvSpPr>
            <a:spLocks noChangeArrowheads="1"/>
          </p:cNvSpPr>
          <p:nvPr/>
        </p:nvSpPr>
        <p:spPr bwMode="auto">
          <a:xfrm>
            <a:off x="3059113" y="620713"/>
            <a:ext cx="1368425" cy="304800"/>
          </a:xfrm>
          <a:prstGeom prst="rect">
            <a:avLst/>
          </a:prstGeom>
          <a:noFill/>
          <a:ln w="9525" algn="ctr">
            <a:noFill/>
            <a:miter lim="800000"/>
            <a:headEnd/>
            <a:tailEnd/>
          </a:ln>
          <a:effectLst/>
        </p:spPr>
        <p:txBody>
          <a:bodyPr>
            <a:spAutoFit/>
          </a:bodyPr>
          <a:lstStyle/>
          <a:p>
            <a:pPr algn="r"/>
            <a:r>
              <a:rPr lang="en-CA" sz="1400"/>
              <a:t>--pm</a:t>
            </a:r>
          </a:p>
        </p:txBody>
      </p:sp>
      <p:sp>
        <p:nvSpPr>
          <p:cNvPr id="71694" name="Text Box 14"/>
          <p:cNvSpPr txBox="1">
            <a:spLocks noChangeArrowheads="1"/>
          </p:cNvSpPr>
          <p:nvPr/>
        </p:nvSpPr>
        <p:spPr bwMode="auto">
          <a:xfrm>
            <a:off x="5651500" y="3068638"/>
            <a:ext cx="1152525"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71695" name="Text Box 15"/>
          <p:cNvSpPr txBox="1">
            <a:spLocks noChangeArrowheads="1"/>
          </p:cNvSpPr>
          <p:nvPr/>
        </p:nvSpPr>
        <p:spPr bwMode="auto">
          <a:xfrm>
            <a:off x="5292725" y="3141663"/>
            <a:ext cx="1379538"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71696" name="Text Box 16"/>
          <p:cNvSpPr txBox="1">
            <a:spLocks noChangeArrowheads="1"/>
          </p:cNvSpPr>
          <p:nvPr/>
        </p:nvSpPr>
        <p:spPr bwMode="auto">
          <a:xfrm>
            <a:off x="7596188" y="3141663"/>
            <a:ext cx="1406525"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71698" name="Text Box 18"/>
          <p:cNvSpPr txBox="1">
            <a:spLocks noChangeArrowheads="1"/>
          </p:cNvSpPr>
          <p:nvPr/>
        </p:nvSpPr>
        <p:spPr bwMode="auto">
          <a:xfrm>
            <a:off x="0" y="0"/>
            <a:ext cx="755650" cy="366713"/>
          </a:xfrm>
          <a:prstGeom prst="rect">
            <a:avLst/>
          </a:prstGeom>
          <a:noFill/>
          <a:ln w="9525" algn="ctr">
            <a:noFill/>
            <a:miter lim="800000"/>
            <a:headEnd/>
            <a:tailEnd/>
          </a:ln>
          <a:effectLst/>
        </p:spPr>
        <p:txBody>
          <a:bodyPr>
            <a:spAutoFit/>
          </a:bodyPr>
          <a:lstStyle/>
          <a:p>
            <a:pPr algn="ctr">
              <a:spcBef>
                <a:spcPct val="50000"/>
              </a:spcBef>
            </a:pPr>
            <a:endParaRPr lang="en-CA"/>
          </a:p>
        </p:txBody>
      </p:sp>
      <p:sp>
        <p:nvSpPr>
          <p:cNvPr id="71699" name="Text Box 19"/>
          <p:cNvSpPr txBox="1">
            <a:spLocks noChangeArrowheads="1"/>
          </p:cNvSpPr>
          <p:nvPr/>
        </p:nvSpPr>
        <p:spPr bwMode="auto">
          <a:xfrm>
            <a:off x="34925" y="58738"/>
            <a:ext cx="720725" cy="458787"/>
          </a:xfrm>
          <a:prstGeom prst="rect">
            <a:avLst/>
          </a:prstGeom>
          <a:noFill/>
          <a:ln w="9525" algn="ctr">
            <a:noFill/>
            <a:miter lim="800000"/>
            <a:headEnd/>
            <a:tailEnd/>
          </a:ln>
          <a:effectLst/>
        </p:spPr>
        <p:txBody>
          <a:bodyPr>
            <a:spAutoFit/>
          </a:bodyPr>
          <a:lstStyle/>
          <a:p>
            <a:pPr algn="ctr">
              <a:spcBef>
                <a:spcPct val="50000"/>
              </a:spcBef>
            </a:pPr>
            <a:r>
              <a:rPr lang="en-US" sz="600" b="1"/>
              <a:t>Observation</a:t>
            </a:r>
            <a:r>
              <a:rPr lang="en-US"/>
              <a:t>#6</a:t>
            </a:r>
          </a:p>
        </p:txBody>
      </p:sp>
      <p:sp>
        <p:nvSpPr>
          <p:cNvPr id="71700" name="Text Box 20"/>
          <p:cNvSpPr txBox="1">
            <a:spLocks noChangeArrowheads="1"/>
          </p:cNvSpPr>
          <p:nvPr/>
        </p:nvSpPr>
        <p:spPr bwMode="auto">
          <a:xfrm>
            <a:off x="1312863" y="3621088"/>
            <a:ext cx="7739062" cy="304800"/>
          </a:xfrm>
          <a:prstGeom prst="rect">
            <a:avLst/>
          </a:prstGeom>
          <a:noFill/>
          <a:ln w="9525" algn="ctr">
            <a:noFill/>
            <a:miter lim="800000"/>
            <a:headEnd/>
            <a:tailEnd/>
          </a:ln>
          <a:effectLst/>
        </p:spPr>
        <p:txBody>
          <a:bodyPr>
            <a:spAutoFit/>
          </a:bodyPr>
          <a:lstStyle/>
          <a:p>
            <a:pPr>
              <a:spcBef>
                <a:spcPct val="50000"/>
              </a:spcBef>
            </a:pPr>
            <a:r>
              <a:rPr lang="en-US" sz="1400"/>
              <a:t>---</a:t>
            </a:r>
          </a:p>
        </p:txBody>
      </p:sp>
      <p:sp>
        <p:nvSpPr>
          <p:cNvPr id="71701" name="Text Box 21"/>
          <p:cNvSpPr txBox="1">
            <a:spLocks noChangeArrowheads="1"/>
          </p:cNvSpPr>
          <p:nvPr/>
        </p:nvSpPr>
        <p:spPr bwMode="auto">
          <a:xfrm>
            <a:off x="61913" y="4292600"/>
            <a:ext cx="9082087" cy="2349500"/>
          </a:xfrm>
          <a:prstGeom prst="rect">
            <a:avLst/>
          </a:prstGeom>
          <a:noFill/>
          <a:ln w="9525" algn="ctr">
            <a:noFill/>
            <a:miter lim="800000"/>
            <a:headEnd/>
            <a:tailEnd/>
          </a:ln>
          <a:effectLst/>
        </p:spPr>
        <p:txBody>
          <a:bodyPr>
            <a:spAutoFit/>
          </a:bodyPr>
          <a:lstStyle/>
          <a:p>
            <a:r>
              <a:rPr lang="en-US" sz="1400"/>
              <a:t>Activity #6 – Fronts and Weather Systems</a:t>
            </a:r>
          </a:p>
          <a:p>
            <a:r>
              <a:rPr lang="en-US" sz="1400"/>
              <a:t>Objectives…</a:t>
            </a:r>
          </a:p>
          <a:p>
            <a:r>
              <a:rPr lang="en-US" sz="1400"/>
              <a:t> Examine the role of Fronts and Pressure Systems in patterns of weather.</a:t>
            </a:r>
          </a:p>
          <a:p>
            <a:r>
              <a:rPr lang="en-US" sz="1400"/>
              <a:t> Interpret a weather diagram</a:t>
            </a:r>
          </a:p>
          <a:p>
            <a:r>
              <a:rPr lang="en-US" sz="1400"/>
              <a:t> Understand how air masses move and interact.</a:t>
            </a:r>
          </a:p>
          <a:p>
            <a:endParaRPr lang="en-US" sz="1400"/>
          </a:p>
          <a:p>
            <a:r>
              <a:rPr lang="en-US" sz="1400"/>
              <a:t>Key Terms…</a:t>
            </a:r>
          </a:p>
          <a:p>
            <a:r>
              <a:rPr lang="en-US" sz="1400"/>
              <a:t>Front / Jetstream / High Pressure System / Low Pressure System / Air Mass</a:t>
            </a:r>
            <a:endParaRPr lang="en-US" sz="1400" b="1"/>
          </a:p>
          <a:p>
            <a:endParaRPr lang="en-CA" sz="1400"/>
          </a:p>
        </p:txBody>
      </p:sp>
      <p:sp>
        <p:nvSpPr>
          <p:cNvPr id="71702" name="Rectangle 22"/>
          <p:cNvSpPr>
            <a:spLocks noGrp="1" noChangeArrowheads="1"/>
          </p:cNvSpPr>
          <p:nvPr>
            <p:ph type="title" idx="4294967295"/>
          </p:nvPr>
        </p:nvSpPr>
        <p:spPr>
          <a:xfrm>
            <a:off x="8990013" y="6858000"/>
            <a:ext cx="153987" cy="76200"/>
          </a:xfrm>
        </p:spPr>
        <p:txBody>
          <a:bodyPr/>
          <a:lstStyle/>
          <a:p>
            <a:r>
              <a:rPr lang="en-CA" sz="100"/>
              <a:t>Weather Summary – Day 6</a:t>
            </a:r>
          </a:p>
        </p:txBody>
      </p:sp>
      <p:sp>
        <p:nvSpPr>
          <p:cNvPr id="71703" name="Rectangle 23"/>
          <p:cNvSpPr>
            <a:spLocks noChangeArrowheads="1"/>
          </p:cNvSpPr>
          <p:nvPr/>
        </p:nvSpPr>
        <p:spPr bwMode="auto">
          <a:xfrm>
            <a:off x="3492500" y="2133600"/>
            <a:ext cx="935038" cy="244475"/>
          </a:xfrm>
          <a:prstGeom prst="rect">
            <a:avLst/>
          </a:prstGeom>
          <a:noFill/>
          <a:ln w="9525" algn="ctr">
            <a:noFill/>
            <a:miter lim="800000"/>
            <a:headEnd/>
            <a:tailEnd/>
          </a:ln>
          <a:effectLst/>
        </p:spPr>
        <p:txBody>
          <a:bodyPr>
            <a:spAutoFit/>
          </a:bodyPr>
          <a:lstStyle/>
          <a:p>
            <a:pPr algn="r"/>
            <a:r>
              <a:rPr lang="en-US" sz="1000"/>
              <a:t>--Km/h</a:t>
            </a:r>
          </a:p>
        </p:txBody>
      </p:sp>
      <p:sp>
        <p:nvSpPr>
          <p:cNvPr id="71704" name="Rectangle 24"/>
          <p:cNvSpPr>
            <a:spLocks noChangeArrowheads="1"/>
          </p:cNvSpPr>
          <p:nvPr/>
        </p:nvSpPr>
        <p:spPr bwMode="auto">
          <a:xfrm>
            <a:off x="3492500" y="1628775"/>
            <a:ext cx="962025" cy="304800"/>
          </a:xfrm>
          <a:prstGeom prst="rect">
            <a:avLst/>
          </a:prstGeom>
          <a:noFill/>
          <a:ln w="9525" algn="ctr">
            <a:noFill/>
            <a:miter lim="800000"/>
            <a:headEnd/>
            <a:tailEnd/>
          </a:ln>
          <a:effectLst/>
        </p:spPr>
        <p:txBody>
          <a:bodyPr>
            <a:spAutoFit/>
          </a:bodyPr>
          <a:lstStyle/>
          <a:p>
            <a:pPr algn="r"/>
            <a:r>
              <a:rPr lang="en-CA" sz="1400"/>
              <a:t>--mm</a:t>
            </a:r>
          </a:p>
        </p:txBody>
      </p:sp>
      <p:sp>
        <p:nvSpPr>
          <p:cNvPr id="71705" name="Rectangle 25"/>
          <p:cNvSpPr>
            <a:spLocks noChangeArrowheads="1"/>
          </p:cNvSpPr>
          <p:nvPr/>
        </p:nvSpPr>
        <p:spPr bwMode="auto">
          <a:xfrm>
            <a:off x="3492500" y="2636838"/>
            <a:ext cx="962025" cy="304800"/>
          </a:xfrm>
          <a:prstGeom prst="rect">
            <a:avLst/>
          </a:prstGeom>
          <a:noFill/>
          <a:ln w="9525" algn="ctr">
            <a:noFill/>
            <a:miter lim="800000"/>
            <a:headEnd/>
            <a:tailEnd/>
          </a:ln>
          <a:effectLst/>
        </p:spPr>
        <p:txBody>
          <a:bodyPr>
            <a:spAutoFit/>
          </a:bodyPr>
          <a:lstStyle/>
          <a:p>
            <a:pPr algn="ctr"/>
            <a:r>
              <a:rPr lang="en-CA" sz="140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686800" cy="609600"/>
          </a:xfrm>
          <a:noFill/>
        </p:spPr>
        <p:txBody>
          <a:bodyPr/>
          <a:lstStyle/>
          <a:p>
            <a:r>
              <a:rPr lang="en-US" sz="2800"/>
              <a:t>Activity #6 – Fronts and Weather Systems</a:t>
            </a:r>
          </a:p>
        </p:txBody>
      </p:sp>
      <p:sp>
        <p:nvSpPr>
          <p:cNvPr id="23555" name="Text Box 3"/>
          <p:cNvSpPr txBox="1">
            <a:spLocks noChangeArrowheads="1"/>
          </p:cNvSpPr>
          <p:nvPr/>
        </p:nvSpPr>
        <p:spPr bwMode="auto">
          <a:xfrm>
            <a:off x="0" y="5029200"/>
            <a:ext cx="9144000" cy="58102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6.4</a:t>
            </a:r>
            <a:r>
              <a:rPr lang="en-US" sz="1600">
                <a:latin typeface="Arial" charset="0"/>
              </a:rPr>
              <a:t> – Based on the weather map you inserted above, make educated observations about the relationships you see between high and low systems, jet stream, temperature and precipitation. (3)</a:t>
            </a:r>
          </a:p>
        </p:txBody>
      </p:sp>
      <p:sp>
        <p:nvSpPr>
          <p:cNvPr id="23556" name="Text Box 4"/>
          <p:cNvSpPr txBox="1">
            <a:spLocks noChangeArrowheads="1"/>
          </p:cNvSpPr>
          <p:nvPr/>
        </p:nvSpPr>
        <p:spPr bwMode="auto">
          <a:xfrm>
            <a:off x="0" y="3429000"/>
            <a:ext cx="9144000" cy="58102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6.3</a:t>
            </a:r>
            <a:r>
              <a:rPr lang="en-US" sz="1600">
                <a:latin typeface="Arial" charset="0"/>
              </a:rPr>
              <a:t> – In general, what kinds of weather are typically associated with the following types of weather fronts? Your answer will be worded simply. Check online forecasts for examples. (3)</a:t>
            </a:r>
          </a:p>
        </p:txBody>
      </p:sp>
      <p:sp>
        <p:nvSpPr>
          <p:cNvPr id="23557" name="Text Box 5"/>
          <p:cNvSpPr txBox="1">
            <a:spLocks noChangeArrowheads="1"/>
          </p:cNvSpPr>
          <p:nvPr/>
        </p:nvSpPr>
        <p:spPr bwMode="auto">
          <a:xfrm>
            <a:off x="0" y="1295400"/>
            <a:ext cx="9144000" cy="581025"/>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Part 6.1</a:t>
            </a:r>
            <a:r>
              <a:rPr lang="en-US" sz="1600" dirty="0">
                <a:latin typeface="Arial" charset="0"/>
              </a:rPr>
              <a:t> – Check out the </a:t>
            </a:r>
            <a:r>
              <a:rPr lang="en-US" sz="1600" dirty="0">
                <a:latin typeface="Arial" charset="0"/>
                <a:hlinkClick r:id="rId4"/>
              </a:rPr>
              <a:t>North American Weather Systems </a:t>
            </a:r>
            <a:r>
              <a:rPr lang="en-US" sz="1600" dirty="0">
                <a:latin typeface="Arial" charset="0"/>
              </a:rPr>
              <a:t>from Environment Canada and copy the map of North America onto this page (replace the sample image). (3) </a:t>
            </a:r>
            <a:endParaRPr lang="en-US" dirty="0">
              <a:latin typeface="Arial" charset="0"/>
            </a:endParaRPr>
          </a:p>
        </p:txBody>
      </p:sp>
      <p:sp>
        <p:nvSpPr>
          <p:cNvPr id="23558" name="Text Box 6"/>
          <p:cNvSpPr txBox="1">
            <a:spLocks noChangeArrowheads="1"/>
          </p:cNvSpPr>
          <p:nvPr/>
        </p:nvSpPr>
        <p:spPr bwMode="auto">
          <a:xfrm>
            <a:off x="0" y="1905000"/>
            <a:ext cx="6629400" cy="58102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6.2</a:t>
            </a:r>
            <a:r>
              <a:rPr lang="en-US" sz="1600">
                <a:latin typeface="Arial" charset="0"/>
              </a:rPr>
              <a:t> – What is the jets tream (the effect, not the website)? How does it impact on weather systems? (3)  </a:t>
            </a:r>
            <a:endParaRPr lang="en-US">
              <a:latin typeface="Arial" charset="0"/>
            </a:endParaRPr>
          </a:p>
        </p:txBody>
      </p:sp>
      <p:sp>
        <p:nvSpPr>
          <p:cNvPr id="23559" name="Text Box 7"/>
          <p:cNvSpPr txBox="1">
            <a:spLocks noChangeArrowheads="1"/>
          </p:cNvSpPr>
          <p:nvPr/>
        </p:nvSpPr>
        <p:spPr bwMode="auto">
          <a:xfrm>
            <a:off x="0" y="6453188"/>
            <a:ext cx="9144000" cy="369332"/>
          </a:xfrm>
          <a:prstGeom prst="rect">
            <a:avLst/>
          </a:prstGeom>
          <a:solidFill>
            <a:srgbClr val="CCFFCC"/>
          </a:solidFill>
          <a:ln w="38100">
            <a:pattFill prst="sphere">
              <a:fgClr>
                <a:schemeClr val="tx1"/>
              </a:fgClr>
              <a:bgClr>
                <a:srgbClr val="FFFFFF"/>
              </a:bgClr>
            </a:pattFill>
            <a:miter lim="800000"/>
            <a:headEnd/>
            <a:tailEnd/>
          </a:ln>
          <a:effectLst/>
        </p:spPr>
        <p:txBody>
          <a:bodyPr>
            <a:spAutoFit/>
          </a:bodyPr>
          <a:lstStyle/>
          <a:p>
            <a:pPr algn="r">
              <a:spcBef>
                <a:spcPct val="50000"/>
              </a:spcBef>
            </a:pPr>
            <a:r>
              <a:rPr lang="en-US" dirty="0">
                <a:latin typeface="Arial" charset="0"/>
                <a:hlinkClick r:id="rId5"/>
              </a:rPr>
              <a:t>Wikipedia</a:t>
            </a:r>
            <a:r>
              <a:rPr lang="en-US" dirty="0">
                <a:latin typeface="Arial" charset="0"/>
              </a:rPr>
              <a:t> / </a:t>
            </a:r>
            <a:r>
              <a:rPr lang="en-US" dirty="0" smtClean="0">
                <a:solidFill>
                  <a:srgbClr val="FF0000"/>
                </a:solidFill>
                <a:latin typeface="Arial" charset="0"/>
                <a:sym typeface="Wingdings" pitchFamily="2" charset="2"/>
              </a:rPr>
              <a:t></a:t>
            </a:r>
            <a:r>
              <a:rPr lang="en-US" dirty="0" smtClean="0">
                <a:latin typeface="Arial" charset="0"/>
              </a:rPr>
              <a:t> </a:t>
            </a:r>
            <a:r>
              <a:rPr lang="en-US" dirty="0">
                <a:latin typeface="Arial" charset="0"/>
                <a:hlinkClick r:id="rId6"/>
              </a:rPr>
              <a:t>WeatherWorld2010</a:t>
            </a:r>
            <a:r>
              <a:rPr lang="en-US" dirty="0">
                <a:latin typeface="Arial" charset="0"/>
              </a:rPr>
              <a:t> / </a:t>
            </a:r>
            <a:r>
              <a:rPr lang="en-US" dirty="0">
                <a:solidFill>
                  <a:srgbClr val="FF0000"/>
                </a:solidFill>
                <a:latin typeface="Arial" charset="0"/>
                <a:sym typeface="Wingdings" pitchFamily="2" charset="2"/>
              </a:rPr>
              <a:t></a:t>
            </a:r>
            <a:r>
              <a:rPr lang="en-US" dirty="0">
                <a:latin typeface="Arial" charset="0"/>
                <a:hlinkClick r:id="rId7"/>
              </a:rPr>
              <a:t>Jetstream</a:t>
            </a:r>
            <a:r>
              <a:rPr lang="en-US" dirty="0">
                <a:latin typeface="Arial" charset="0"/>
              </a:rPr>
              <a:t> / </a:t>
            </a:r>
            <a:r>
              <a:rPr lang="en-US" dirty="0">
                <a:latin typeface="Arial" charset="0"/>
                <a:hlinkClick r:id="rId8"/>
              </a:rPr>
              <a:t>MSC</a:t>
            </a:r>
            <a:endParaRPr lang="en-US" dirty="0">
              <a:latin typeface="Arial" charset="0"/>
            </a:endParaRPr>
          </a:p>
        </p:txBody>
      </p:sp>
      <p:sp>
        <p:nvSpPr>
          <p:cNvPr id="23560" name="WordArt 8"/>
          <p:cNvSpPr>
            <a:spLocks noChangeArrowheads="1" noChangeShapeType="1" noTextEdit="1"/>
          </p:cNvSpPr>
          <p:nvPr/>
        </p:nvSpPr>
        <p:spPr bwMode="auto">
          <a:xfrm rot="927235">
            <a:off x="152400" y="6324600"/>
            <a:ext cx="1503363" cy="685800"/>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a:tailEnd/>
                </a:ln>
                <a:gradFill rotWithShape="1">
                  <a:gsLst>
                    <a:gs pos="0">
                      <a:srgbClr val="3366FF"/>
                    </a:gs>
                    <a:gs pos="100000">
                      <a:srgbClr val="33CCCC"/>
                    </a:gs>
                  </a:gsLst>
                  <a:lin ang="2700000" scaled="1"/>
                </a:gradFill>
                <a:latin typeface="Arial Black"/>
              </a:rPr>
              <a:t>Look Into It!</a:t>
            </a:r>
          </a:p>
        </p:txBody>
      </p:sp>
      <p:sp>
        <p:nvSpPr>
          <p:cNvPr id="23561" name="Text Box 9"/>
          <p:cNvSpPr txBox="1">
            <a:spLocks noChangeArrowheads="1"/>
          </p:cNvSpPr>
          <p:nvPr/>
        </p:nvSpPr>
        <p:spPr bwMode="auto">
          <a:xfrm>
            <a:off x="0" y="533400"/>
            <a:ext cx="9144000" cy="825500"/>
          </a:xfrm>
          <a:prstGeom prst="rect">
            <a:avLst/>
          </a:prstGeom>
          <a:noFill/>
          <a:ln w="9525">
            <a:noFill/>
            <a:miter lim="800000"/>
            <a:headEnd/>
            <a:tailEnd/>
          </a:ln>
          <a:effectLst/>
        </p:spPr>
        <p:txBody>
          <a:bodyPr>
            <a:spAutoFit/>
          </a:bodyPr>
          <a:lstStyle/>
          <a:p>
            <a:pPr algn="ctr">
              <a:spcBef>
                <a:spcPct val="50000"/>
              </a:spcBef>
            </a:pPr>
            <a:r>
              <a:rPr lang="en-US" sz="1600">
                <a:latin typeface="Arial" charset="0"/>
              </a:rPr>
              <a:t>Many of the weather patterns we experience are brought on by large masses of air called </a:t>
            </a:r>
            <a:r>
              <a:rPr lang="en-US" sz="1600" b="1" i="1">
                <a:latin typeface="Arial" charset="0"/>
              </a:rPr>
              <a:t>fronts</a:t>
            </a:r>
            <a:r>
              <a:rPr lang="en-US" sz="1600">
                <a:latin typeface="Arial" charset="0"/>
              </a:rPr>
              <a:t>. As these winds circulate, they bring and create patterns of weather. By understanding fronts and other weather systems, such as </a:t>
            </a:r>
            <a:r>
              <a:rPr lang="en-US" sz="1600" b="1" i="1">
                <a:latin typeface="Arial" charset="0"/>
              </a:rPr>
              <a:t>jet streams</a:t>
            </a:r>
            <a:r>
              <a:rPr lang="en-US" sz="1600">
                <a:latin typeface="Arial" charset="0"/>
              </a:rPr>
              <a:t>, we can better predict and understand weather.</a:t>
            </a:r>
          </a:p>
        </p:txBody>
      </p:sp>
      <p:sp>
        <p:nvSpPr>
          <p:cNvPr id="23562" name="Text Box 10"/>
          <p:cNvSpPr txBox="1">
            <a:spLocks noChangeArrowheads="1"/>
          </p:cNvSpPr>
          <p:nvPr/>
        </p:nvSpPr>
        <p:spPr bwMode="auto">
          <a:xfrm>
            <a:off x="0" y="3962400"/>
            <a:ext cx="8855075"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Cold Front:</a:t>
            </a:r>
          </a:p>
          <a:p>
            <a:pPr>
              <a:spcBef>
                <a:spcPct val="0"/>
              </a:spcBef>
            </a:pPr>
            <a:r>
              <a:rPr lang="en-US" sz="1600">
                <a:solidFill>
                  <a:srgbClr val="FF0000"/>
                </a:solidFill>
                <a:latin typeface="Arial" charset="0"/>
              </a:rPr>
              <a:t>Warm Front:</a:t>
            </a:r>
          </a:p>
          <a:p>
            <a:pPr>
              <a:spcBef>
                <a:spcPct val="0"/>
              </a:spcBef>
            </a:pPr>
            <a:r>
              <a:rPr lang="en-US" sz="1600">
                <a:solidFill>
                  <a:srgbClr val="FF0000"/>
                </a:solidFill>
                <a:latin typeface="Arial" charset="0"/>
              </a:rPr>
              <a:t>Stationary Front:</a:t>
            </a:r>
          </a:p>
        </p:txBody>
      </p:sp>
      <p:sp>
        <p:nvSpPr>
          <p:cNvPr id="23563" name="Text Box 11"/>
          <p:cNvSpPr txBox="1">
            <a:spLocks noChangeArrowheads="1"/>
          </p:cNvSpPr>
          <p:nvPr/>
        </p:nvSpPr>
        <p:spPr bwMode="auto">
          <a:xfrm>
            <a:off x="0" y="2438400"/>
            <a:ext cx="6705600"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p:txBody>
      </p:sp>
      <p:sp>
        <p:nvSpPr>
          <p:cNvPr id="23564" name="Text Box 12"/>
          <p:cNvSpPr txBox="1">
            <a:spLocks noChangeArrowheads="1"/>
          </p:cNvSpPr>
          <p:nvPr/>
        </p:nvSpPr>
        <p:spPr bwMode="auto">
          <a:xfrm>
            <a:off x="0" y="5486400"/>
            <a:ext cx="8855075" cy="581025"/>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 </a:t>
            </a:r>
          </a:p>
          <a:p>
            <a:pPr>
              <a:spcBef>
                <a:spcPct val="0"/>
              </a:spcBef>
            </a:pPr>
            <a:endParaRPr lang="en-US" sz="1600">
              <a:solidFill>
                <a:srgbClr val="FF0000"/>
              </a:solidFill>
              <a:latin typeface="Arial" charset="0"/>
            </a:endParaRPr>
          </a:p>
        </p:txBody>
      </p:sp>
      <p:graphicFrame>
        <p:nvGraphicFramePr>
          <p:cNvPr id="23565" name="Group 13"/>
          <p:cNvGraphicFramePr>
            <a:graphicFrameLocks noGrp="1"/>
          </p:cNvGraphicFramePr>
          <p:nvPr>
            <p:ph idx="1"/>
          </p:nvPr>
        </p:nvGraphicFramePr>
        <p:xfrm>
          <a:off x="6781800" y="1600200"/>
          <a:ext cx="2362200" cy="1828800"/>
        </p:xfrm>
        <a:graphic>
          <a:graphicData uri="http://schemas.openxmlformats.org/drawingml/2006/table">
            <a:tbl>
              <a:tblPr/>
              <a:tblGrid>
                <a:gridCol w="2362200"/>
              </a:tblGrid>
              <a:tr h="1828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800" b="0" i="0" u="none" strike="noStrike" cap="none" normalizeH="0" baseline="0" smtClean="0">
                        <a:ln>
                          <a:noFill/>
                        </a:ln>
                        <a:solidFill>
                          <a:schemeClr val="tx1"/>
                        </a:solidFill>
                        <a:effectLst/>
                        <a:latin typeface="Arial" charset="0"/>
                      </a:endParaRPr>
                    </a:p>
                  </a:txBody>
                  <a:tcPr horzOverflow="overflow">
                    <a:lnL w="28575"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28575" cap="flat" cmpd="sng" algn="ctr">
                      <a:pattFill prst="sphere">
                        <a:fgClr>
                          <a:schemeClr val="tx1"/>
                        </a:fgClr>
                        <a:bgClr>
                          <a:srgbClr val="FFFFFF"/>
                        </a:bgClr>
                      </a:pattFill>
                      <a:prstDash val="solid"/>
                      <a:round/>
                      <a:headEnd type="none" w="med" len="med"/>
                      <a:tailEnd type="none" w="med" len="med"/>
                    </a:lnT>
                    <a:lnB w="28575" cap="flat" cmpd="sng" algn="ctr">
                      <a:pattFill prst="sphere">
                        <a:fgClr>
                          <a:schemeClr val="tx1"/>
                        </a:fgClr>
                        <a:bgClr>
                          <a:srgbClr val="FFFFFF"/>
                        </a:bgClr>
                      </a:pattFill>
                      <a:prstDash val="solid"/>
                      <a:round/>
                      <a:headEnd type="none" w="med" len="med"/>
                      <a:tailEnd type="none" w="med" len="med"/>
                    </a:lnB>
                    <a:lnTlToBr>
                      <a:noFill/>
                    </a:lnTlToBr>
                    <a:lnBlToTr>
                      <a:noFill/>
                    </a:lnBlToTr>
                    <a:noFill/>
                  </a:tcPr>
                </a:tc>
              </a:tr>
            </a:tbl>
          </a:graphicData>
        </a:graphic>
      </p:graphicFrame>
      <p:pic>
        <p:nvPicPr>
          <p:cNvPr id="23571" name="Picture 19" descr="North American Weather System"/>
          <p:cNvPicPr>
            <a:picLocks noChangeAspect="1" noChangeArrowheads="1"/>
          </p:cNvPicPr>
          <p:nvPr/>
        </p:nvPicPr>
        <p:blipFill>
          <a:blip r:embed="rId9" cstate="print"/>
          <a:srcRect/>
          <a:stretch>
            <a:fillRect/>
          </a:stretch>
        </p:blipFill>
        <p:spPr bwMode="auto">
          <a:xfrm>
            <a:off x="6781800" y="1600200"/>
            <a:ext cx="2362200" cy="1792288"/>
          </a:xfrm>
          <a:prstGeom prst="rect">
            <a:avLst/>
          </a:prstGeom>
          <a:noFill/>
        </p:spPr>
      </p:pic>
      <p:sp>
        <p:nvSpPr>
          <p:cNvPr id="23572" name="AutoShape 20"/>
          <p:cNvSpPr>
            <a:spLocks noChangeArrowheads="1"/>
          </p:cNvSpPr>
          <p:nvPr/>
        </p:nvSpPr>
        <p:spPr bwMode="auto">
          <a:xfrm rot="1362865">
            <a:off x="6084888" y="1916113"/>
            <a:ext cx="647700" cy="144462"/>
          </a:xfrm>
          <a:prstGeom prst="rightArrow">
            <a:avLst>
              <a:gd name="adj1" fmla="val 50000"/>
              <a:gd name="adj2" fmla="val 112088"/>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804863" y="58738"/>
            <a:ext cx="1441450"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72707" name="Text Box 3"/>
          <p:cNvSpPr txBox="1">
            <a:spLocks noChangeArrowheads="1"/>
          </p:cNvSpPr>
          <p:nvPr/>
        </p:nvSpPr>
        <p:spPr bwMode="auto">
          <a:xfrm>
            <a:off x="755650" y="80963"/>
            <a:ext cx="1512888" cy="366712"/>
          </a:xfrm>
          <a:prstGeom prst="rect">
            <a:avLst/>
          </a:prstGeom>
          <a:noFill/>
          <a:ln w="9525" algn="ctr">
            <a:noFill/>
            <a:miter lim="800000"/>
            <a:headEnd/>
            <a:tailEnd/>
          </a:ln>
          <a:effectLst/>
        </p:spPr>
        <p:txBody>
          <a:bodyPr>
            <a:spAutoFit/>
          </a:bodyPr>
          <a:lstStyle/>
          <a:p>
            <a:pPr algn="ctr">
              <a:spcBef>
                <a:spcPct val="50000"/>
              </a:spcBef>
            </a:pPr>
            <a:r>
              <a:rPr lang="en-US"/>
              <a:t>Day</a:t>
            </a:r>
          </a:p>
        </p:txBody>
      </p:sp>
      <p:sp>
        <p:nvSpPr>
          <p:cNvPr id="72708" name="Text Box 4"/>
          <p:cNvSpPr txBox="1">
            <a:spLocks noChangeArrowheads="1"/>
          </p:cNvSpPr>
          <p:nvPr/>
        </p:nvSpPr>
        <p:spPr bwMode="auto">
          <a:xfrm>
            <a:off x="2308225" y="63500"/>
            <a:ext cx="2263775" cy="366713"/>
          </a:xfrm>
          <a:prstGeom prst="rect">
            <a:avLst/>
          </a:prstGeom>
          <a:noFill/>
          <a:ln w="9525" algn="ctr">
            <a:noFill/>
            <a:miter lim="800000"/>
            <a:headEnd/>
            <a:tailEnd/>
          </a:ln>
          <a:effectLst/>
        </p:spPr>
        <p:txBody>
          <a:bodyPr>
            <a:spAutoFit/>
          </a:bodyPr>
          <a:lstStyle/>
          <a:p>
            <a:pPr algn="ctr">
              <a:spcBef>
                <a:spcPct val="50000"/>
              </a:spcBef>
            </a:pPr>
            <a:r>
              <a:rPr lang="en-US"/>
              <a:t>Date</a:t>
            </a:r>
          </a:p>
        </p:txBody>
      </p:sp>
      <p:sp>
        <p:nvSpPr>
          <p:cNvPr id="72709" name="Rectangle 5"/>
          <p:cNvSpPr>
            <a:spLocks noChangeArrowheads="1"/>
          </p:cNvSpPr>
          <p:nvPr/>
        </p:nvSpPr>
        <p:spPr bwMode="auto">
          <a:xfrm>
            <a:off x="1258888" y="160813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2710" name="Rectangle 6"/>
          <p:cNvSpPr>
            <a:spLocks noChangeArrowheads="1"/>
          </p:cNvSpPr>
          <p:nvPr/>
        </p:nvSpPr>
        <p:spPr bwMode="auto">
          <a:xfrm>
            <a:off x="1258888" y="2111375"/>
            <a:ext cx="809625" cy="304800"/>
          </a:xfrm>
          <a:prstGeom prst="rect">
            <a:avLst/>
          </a:prstGeom>
          <a:noFill/>
          <a:ln w="9525" algn="ctr">
            <a:noFill/>
            <a:miter lim="800000"/>
            <a:headEnd/>
            <a:tailEnd/>
          </a:ln>
          <a:effectLst/>
        </p:spPr>
        <p:txBody>
          <a:bodyPr>
            <a:spAutoFit/>
          </a:bodyPr>
          <a:lstStyle/>
          <a:p>
            <a:pPr algn="r"/>
            <a:r>
              <a:rPr lang="en-US" sz="1400"/>
              <a:t>--%</a:t>
            </a:r>
          </a:p>
        </p:txBody>
      </p:sp>
      <p:sp>
        <p:nvSpPr>
          <p:cNvPr id="72711" name="Rectangle 7"/>
          <p:cNvSpPr>
            <a:spLocks noChangeArrowheads="1"/>
          </p:cNvSpPr>
          <p:nvPr/>
        </p:nvSpPr>
        <p:spPr bwMode="auto">
          <a:xfrm>
            <a:off x="1258888" y="2616200"/>
            <a:ext cx="871537" cy="304800"/>
          </a:xfrm>
          <a:prstGeom prst="rect">
            <a:avLst/>
          </a:prstGeom>
          <a:noFill/>
          <a:ln w="9525" algn="ctr">
            <a:noFill/>
            <a:miter lim="800000"/>
            <a:headEnd/>
            <a:tailEnd/>
          </a:ln>
          <a:effectLst/>
        </p:spPr>
        <p:txBody>
          <a:bodyPr>
            <a:spAutoFit/>
          </a:bodyPr>
          <a:lstStyle/>
          <a:p>
            <a:pPr algn="r"/>
            <a:r>
              <a:rPr lang="en-US" sz="1400"/>
              <a:t>--hPa</a:t>
            </a:r>
            <a:endParaRPr lang="en-CA" sz="1400"/>
          </a:p>
        </p:txBody>
      </p:sp>
      <p:sp>
        <p:nvSpPr>
          <p:cNvPr id="72714" name="Rectangle 10"/>
          <p:cNvSpPr>
            <a:spLocks noChangeArrowheads="1"/>
          </p:cNvSpPr>
          <p:nvPr/>
        </p:nvSpPr>
        <p:spPr bwMode="auto">
          <a:xfrm>
            <a:off x="1252538" y="311308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2715" name="Rectangle 11"/>
          <p:cNvSpPr>
            <a:spLocks noChangeArrowheads="1"/>
          </p:cNvSpPr>
          <p:nvPr/>
        </p:nvSpPr>
        <p:spPr bwMode="auto">
          <a:xfrm>
            <a:off x="3492500" y="3141663"/>
            <a:ext cx="99695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2716" name="Rectangle 12" descr="Sunrise"/>
          <p:cNvSpPr>
            <a:spLocks noChangeArrowheads="1"/>
          </p:cNvSpPr>
          <p:nvPr/>
        </p:nvSpPr>
        <p:spPr bwMode="auto">
          <a:xfrm>
            <a:off x="827088" y="620713"/>
            <a:ext cx="1368425" cy="304800"/>
          </a:xfrm>
          <a:prstGeom prst="rect">
            <a:avLst/>
          </a:prstGeom>
          <a:noFill/>
          <a:ln w="9525" algn="ctr">
            <a:noFill/>
            <a:miter lim="800000"/>
            <a:headEnd/>
            <a:tailEnd/>
          </a:ln>
          <a:effectLst/>
        </p:spPr>
        <p:txBody>
          <a:bodyPr>
            <a:spAutoFit/>
          </a:bodyPr>
          <a:lstStyle/>
          <a:p>
            <a:pPr algn="r"/>
            <a:r>
              <a:rPr lang="en-CA" sz="1400"/>
              <a:t>--am</a:t>
            </a:r>
          </a:p>
        </p:txBody>
      </p:sp>
      <p:sp>
        <p:nvSpPr>
          <p:cNvPr id="72717" name="Rectangle 13" descr="Sunset"/>
          <p:cNvSpPr>
            <a:spLocks noChangeArrowheads="1"/>
          </p:cNvSpPr>
          <p:nvPr/>
        </p:nvSpPr>
        <p:spPr bwMode="auto">
          <a:xfrm>
            <a:off x="3059113" y="620713"/>
            <a:ext cx="1368425" cy="304800"/>
          </a:xfrm>
          <a:prstGeom prst="rect">
            <a:avLst/>
          </a:prstGeom>
          <a:noFill/>
          <a:ln w="9525" algn="ctr">
            <a:noFill/>
            <a:miter lim="800000"/>
            <a:headEnd/>
            <a:tailEnd/>
          </a:ln>
          <a:effectLst/>
        </p:spPr>
        <p:txBody>
          <a:bodyPr>
            <a:spAutoFit/>
          </a:bodyPr>
          <a:lstStyle/>
          <a:p>
            <a:pPr algn="r"/>
            <a:r>
              <a:rPr lang="en-CA" sz="1400"/>
              <a:t>--pm</a:t>
            </a:r>
          </a:p>
        </p:txBody>
      </p:sp>
      <p:sp>
        <p:nvSpPr>
          <p:cNvPr id="72718" name="Text Box 14"/>
          <p:cNvSpPr txBox="1">
            <a:spLocks noChangeArrowheads="1"/>
          </p:cNvSpPr>
          <p:nvPr/>
        </p:nvSpPr>
        <p:spPr bwMode="auto">
          <a:xfrm>
            <a:off x="5651500" y="3068638"/>
            <a:ext cx="1152525"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72719" name="Text Box 15"/>
          <p:cNvSpPr txBox="1">
            <a:spLocks noChangeArrowheads="1"/>
          </p:cNvSpPr>
          <p:nvPr/>
        </p:nvSpPr>
        <p:spPr bwMode="auto">
          <a:xfrm>
            <a:off x="5292725" y="3141663"/>
            <a:ext cx="1379538"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72720" name="Text Box 16"/>
          <p:cNvSpPr txBox="1">
            <a:spLocks noChangeArrowheads="1"/>
          </p:cNvSpPr>
          <p:nvPr/>
        </p:nvSpPr>
        <p:spPr bwMode="auto">
          <a:xfrm>
            <a:off x="7596188" y="3141663"/>
            <a:ext cx="1406525"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72722" name="Text Box 18"/>
          <p:cNvSpPr txBox="1">
            <a:spLocks noChangeArrowheads="1"/>
          </p:cNvSpPr>
          <p:nvPr/>
        </p:nvSpPr>
        <p:spPr bwMode="auto">
          <a:xfrm>
            <a:off x="0" y="0"/>
            <a:ext cx="755650" cy="366713"/>
          </a:xfrm>
          <a:prstGeom prst="rect">
            <a:avLst/>
          </a:prstGeom>
          <a:noFill/>
          <a:ln w="9525" algn="ctr">
            <a:noFill/>
            <a:miter lim="800000"/>
            <a:headEnd/>
            <a:tailEnd/>
          </a:ln>
          <a:effectLst/>
        </p:spPr>
        <p:txBody>
          <a:bodyPr>
            <a:spAutoFit/>
          </a:bodyPr>
          <a:lstStyle/>
          <a:p>
            <a:pPr algn="ctr">
              <a:spcBef>
                <a:spcPct val="50000"/>
              </a:spcBef>
            </a:pPr>
            <a:endParaRPr lang="en-CA"/>
          </a:p>
        </p:txBody>
      </p:sp>
      <p:sp>
        <p:nvSpPr>
          <p:cNvPr id="72723" name="Text Box 19"/>
          <p:cNvSpPr txBox="1">
            <a:spLocks noChangeArrowheads="1"/>
          </p:cNvSpPr>
          <p:nvPr/>
        </p:nvSpPr>
        <p:spPr bwMode="auto">
          <a:xfrm>
            <a:off x="34925" y="58738"/>
            <a:ext cx="720725" cy="458787"/>
          </a:xfrm>
          <a:prstGeom prst="rect">
            <a:avLst/>
          </a:prstGeom>
          <a:noFill/>
          <a:ln w="9525" algn="ctr">
            <a:noFill/>
            <a:miter lim="800000"/>
            <a:headEnd/>
            <a:tailEnd/>
          </a:ln>
          <a:effectLst/>
        </p:spPr>
        <p:txBody>
          <a:bodyPr>
            <a:spAutoFit/>
          </a:bodyPr>
          <a:lstStyle/>
          <a:p>
            <a:pPr algn="ctr">
              <a:spcBef>
                <a:spcPct val="50000"/>
              </a:spcBef>
            </a:pPr>
            <a:r>
              <a:rPr lang="en-US" sz="600" b="1"/>
              <a:t>Observation</a:t>
            </a:r>
            <a:r>
              <a:rPr lang="en-US"/>
              <a:t>#7</a:t>
            </a:r>
          </a:p>
        </p:txBody>
      </p:sp>
      <p:sp>
        <p:nvSpPr>
          <p:cNvPr id="72724" name="Text Box 20"/>
          <p:cNvSpPr txBox="1">
            <a:spLocks noChangeArrowheads="1"/>
          </p:cNvSpPr>
          <p:nvPr/>
        </p:nvSpPr>
        <p:spPr bwMode="auto">
          <a:xfrm>
            <a:off x="1312863" y="3621088"/>
            <a:ext cx="7739062" cy="304800"/>
          </a:xfrm>
          <a:prstGeom prst="rect">
            <a:avLst/>
          </a:prstGeom>
          <a:noFill/>
          <a:ln w="9525" algn="ctr">
            <a:noFill/>
            <a:miter lim="800000"/>
            <a:headEnd/>
            <a:tailEnd/>
          </a:ln>
          <a:effectLst/>
        </p:spPr>
        <p:txBody>
          <a:bodyPr>
            <a:spAutoFit/>
          </a:bodyPr>
          <a:lstStyle/>
          <a:p>
            <a:pPr>
              <a:spcBef>
                <a:spcPct val="50000"/>
              </a:spcBef>
            </a:pPr>
            <a:r>
              <a:rPr lang="en-US" sz="1400"/>
              <a:t>---</a:t>
            </a:r>
          </a:p>
        </p:txBody>
      </p:sp>
      <p:sp>
        <p:nvSpPr>
          <p:cNvPr id="72725" name="Text Box 21"/>
          <p:cNvSpPr txBox="1">
            <a:spLocks noChangeArrowheads="1"/>
          </p:cNvSpPr>
          <p:nvPr/>
        </p:nvSpPr>
        <p:spPr bwMode="auto">
          <a:xfrm>
            <a:off x="0" y="4292600"/>
            <a:ext cx="8964613" cy="2093913"/>
          </a:xfrm>
          <a:prstGeom prst="rect">
            <a:avLst/>
          </a:prstGeom>
          <a:noFill/>
          <a:ln w="9525" algn="ctr">
            <a:noFill/>
            <a:miter lim="800000"/>
            <a:headEnd/>
            <a:tailEnd/>
          </a:ln>
          <a:effectLst/>
        </p:spPr>
        <p:txBody>
          <a:bodyPr>
            <a:spAutoFit/>
          </a:bodyPr>
          <a:lstStyle/>
          <a:p>
            <a:r>
              <a:rPr lang="en-US" sz="1400"/>
              <a:t>Activity #7 – UV Index</a:t>
            </a:r>
          </a:p>
          <a:p>
            <a:r>
              <a:rPr lang="en-US" sz="1400"/>
              <a:t>Objectives…</a:t>
            </a:r>
          </a:p>
          <a:p>
            <a:r>
              <a:rPr lang="en-US" sz="1400"/>
              <a:t> Learn about the UV Index</a:t>
            </a:r>
          </a:p>
          <a:p>
            <a:r>
              <a:rPr lang="en-US" sz="1400"/>
              <a:t> Find out about ways to stay safe in the sun</a:t>
            </a:r>
          </a:p>
          <a:p>
            <a:r>
              <a:rPr lang="en-US" sz="1400"/>
              <a:t> Interpret UV readings and make observations</a:t>
            </a:r>
          </a:p>
          <a:p>
            <a:endParaRPr lang="en-US" sz="1400"/>
          </a:p>
          <a:p>
            <a:r>
              <a:rPr lang="en-US" sz="1400"/>
              <a:t>Key Terms…</a:t>
            </a:r>
          </a:p>
          <a:p>
            <a:r>
              <a:rPr lang="en-US" sz="1400"/>
              <a:t>UV Index / Minutes to Burn</a:t>
            </a:r>
            <a:endParaRPr lang="en-CA" sz="1400"/>
          </a:p>
        </p:txBody>
      </p:sp>
      <p:sp>
        <p:nvSpPr>
          <p:cNvPr id="72726" name="Rectangle 22"/>
          <p:cNvSpPr>
            <a:spLocks noGrp="1" noChangeArrowheads="1"/>
          </p:cNvSpPr>
          <p:nvPr>
            <p:ph type="title" idx="4294967295"/>
          </p:nvPr>
        </p:nvSpPr>
        <p:spPr>
          <a:xfrm flipV="1">
            <a:off x="9061450" y="6858000"/>
            <a:ext cx="82550" cy="69850"/>
          </a:xfrm>
        </p:spPr>
        <p:txBody>
          <a:bodyPr/>
          <a:lstStyle/>
          <a:p>
            <a:r>
              <a:rPr lang="en-CA" sz="100"/>
              <a:t>Weather Summary – Day 7</a:t>
            </a:r>
          </a:p>
        </p:txBody>
      </p:sp>
      <p:sp>
        <p:nvSpPr>
          <p:cNvPr id="72727" name="Rectangle 23"/>
          <p:cNvSpPr>
            <a:spLocks noChangeArrowheads="1"/>
          </p:cNvSpPr>
          <p:nvPr/>
        </p:nvSpPr>
        <p:spPr bwMode="auto">
          <a:xfrm>
            <a:off x="3492500" y="2133600"/>
            <a:ext cx="935038" cy="244475"/>
          </a:xfrm>
          <a:prstGeom prst="rect">
            <a:avLst/>
          </a:prstGeom>
          <a:noFill/>
          <a:ln w="9525" algn="ctr">
            <a:noFill/>
            <a:miter lim="800000"/>
            <a:headEnd/>
            <a:tailEnd/>
          </a:ln>
          <a:effectLst/>
        </p:spPr>
        <p:txBody>
          <a:bodyPr>
            <a:spAutoFit/>
          </a:bodyPr>
          <a:lstStyle/>
          <a:p>
            <a:pPr algn="r"/>
            <a:r>
              <a:rPr lang="en-US" sz="1000"/>
              <a:t>--Km/h</a:t>
            </a:r>
          </a:p>
        </p:txBody>
      </p:sp>
      <p:sp>
        <p:nvSpPr>
          <p:cNvPr id="72728" name="Rectangle 24"/>
          <p:cNvSpPr>
            <a:spLocks noChangeArrowheads="1"/>
          </p:cNvSpPr>
          <p:nvPr/>
        </p:nvSpPr>
        <p:spPr bwMode="auto">
          <a:xfrm>
            <a:off x="3492500" y="1628775"/>
            <a:ext cx="962025" cy="304800"/>
          </a:xfrm>
          <a:prstGeom prst="rect">
            <a:avLst/>
          </a:prstGeom>
          <a:noFill/>
          <a:ln w="9525" algn="ctr">
            <a:noFill/>
            <a:miter lim="800000"/>
            <a:headEnd/>
            <a:tailEnd/>
          </a:ln>
          <a:effectLst/>
        </p:spPr>
        <p:txBody>
          <a:bodyPr>
            <a:spAutoFit/>
          </a:bodyPr>
          <a:lstStyle/>
          <a:p>
            <a:pPr algn="r"/>
            <a:r>
              <a:rPr lang="en-CA" sz="1400"/>
              <a:t>--mm</a:t>
            </a:r>
          </a:p>
        </p:txBody>
      </p:sp>
      <p:sp>
        <p:nvSpPr>
          <p:cNvPr id="72729" name="Rectangle 25"/>
          <p:cNvSpPr>
            <a:spLocks noChangeArrowheads="1"/>
          </p:cNvSpPr>
          <p:nvPr/>
        </p:nvSpPr>
        <p:spPr bwMode="auto">
          <a:xfrm>
            <a:off x="3492500" y="2636838"/>
            <a:ext cx="962025" cy="304800"/>
          </a:xfrm>
          <a:prstGeom prst="rect">
            <a:avLst/>
          </a:prstGeom>
          <a:noFill/>
          <a:ln w="9525" algn="ctr">
            <a:noFill/>
            <a:miter lim="800000"/>
            <a:headEnd/>
            <a:tailEnd/>
          </a:ln>
          <a:effectLst/>
        </p:spPr>
        <p:txBody>
          <a:bodyPr>
            <a:spAutoFit/>
          </a:bodyPr>
          <a:lstStyle/>
          <a:p>
            <a:pPr algn="ctr"/>
            <a:r>
              <a:rPr lang="en-CA" sz="140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6019800" cy="609600"/>
          </a:xfrm>
          <a:noFill/>
        </p:spPr>
        <p:txBody>
          <a:bodyPr/>
          <a:lstStyle/>
          <a:p>
            <a:r>
              <a:rPr lang="en-US" sz="2800"/>
              <a:t>Activity #7 – UV Index</a:t>
            </a:r>
          </a:p>
        </p:txBody>
      </p:sp>
      <p:sp>
        <p:nvSpPr>
          <p:cNvPr id="25603" name="Text Box 3"/>
          <p:cNvSpPr txBox="1">
            <a:spLocks noChangeArrowheads="1"/>
          </p:cNvSpPr>
          <p:nvPr/>
        </p:nvSpPr>
        <p:spPr bwMode="auto">
          <a:xfrm>
            <a:off x="0" y="4648200"/>
            <a:ext cx="9144000" cy="58102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7.4</a:t>
            </a:r>
            <a:r>
              <a:rPr lang="en-US" sz="1600">
                <a:latin typeface="Arial" charset="0"/>
              </a:rPr>
              <a:t> – Why is the UV Index important? What does it tell us? How should it impact on our activities? (3) </a:t>
            </a:r>
          </a:p>
        </p:txBody>
      </p:sp>
      <p:sp>
        <p:nvSpPr>
          <p:cNvPr id="25604" name="Text Box 4"/>
          <p:cNvSpPr txBox="1">
            <a:spLocks noChangeArrowheads="1"/>
          </p:cNvSpPr>
          <p:nvPr/>
        </p:nvSpPr>
        <p:spPr bwMode="auto">
          <a:xfrm>
            <a:off x="0" y="1981200"/>
            <a:ext cx="5486400" cy="584775"/>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Part 7.2</a:t>
            </a:r>
            <a:r>
              <a:rPr lang="en-US" sz="1600" dirty="0">
                <a:latin typeface="Arial" charset="0"/>
              </a:rPr>
              <a:t> – Check out the </a:t>
            </a:r>
            <a:r>
              <a:rPr lang="en-US" sz="1600" dirty="0" smtClean="0">
                <a:latin typeface="Arial" charset="0"/>
                <a:hlinkClick r:id="rId4"/>
              </a:rPr>
              <a:t>daily UV Index update</a:t>
            </a:r>
            <a:r>
              <a:rPr lang="en-US" sz="1600" dirty="0" smtClean="0">
                <a:latin typeface="Arial" charset="0"/>
              </a:rPr>
              <a:t>. </a:t>
            </a:r>
            <a:r>
              <a:rPr lang="en-US" sz="1600" dirty="0">
                <a:latin typeface="Arial" charset="0"/>
              </a:rPr>
              <a:t>Provide the following information. (3) </a:t>
            </a:r>
          </a:p>
        </p:txBody>
      </p:sp>
      <p:sp>
        <p:nvSpPr>
          <p:cNvPr id="25605" name="Text Box 5"/>
          <p:cNvSpPr txBox="1">
            <a:spLocks noChangeArrowheads="1"/>
          </p:cNvSpPr>
          <p:nvPr/>
        </p:nvSpPr>
        <p:spPr bwMode="auto">
          <a:xfrm>
            <a:off x="0" y="609600"/>
            <a:ext cx="7308850" cy="366713"/>
          </a:xfrm>
          <a:prstGeom prst="rect">
            <a:avLst/>
          </a:prstGeom>
          <a:noFill/>
          <a:ln w="9525">
            <a:noFill/>
            <a:miter lim="800000"/>
            <a:headEnd/>
            <a:tailEnd/>
          </a:ln>
          <a:effectLst/>
        </p:spPr>
        <p:txBody>
          <a:bodyPr>
            <a:spAutoFit/>
          </a:bodyPr>
          <a:lstStyle/>
          <a:p>
            <a:pPr>
              <a:spcBef>
                <a:spcPct val="50000"/>
              </a:spcBef>
            </a:pPr>
            <a:r>
              <a:rPr lang="en-US" b="1">
                <a:latin typeface="Arial" charset="0"/>
              </a:rPr>
              <a:t>Part 7.1</a:t>
            </a:r>
            <a:r>
              <a:rPr lang="en-US">
                <a:latin typeface="Arial" charset="0"/>
              </a:rPr>
              <a:t> – Briefly d</a:t>
            </a:r>
            <a:r>
              <a:rPr lang="en-US" sz="1600">
                <a:latin typeface="Arial" charset="0"/>
              </a:rPr>
              <a:t>efine/explain the following terms and phrases. (3)  </a:t>
            </a:r>
          </a:p>
        </p:txBody>
      </p:sp>
      <p:sp>
        <p:nvSpPr>
          <p:cNvPr id="25606" name="Text Box 6"/>
          <p:cNvSpPr txBox="1">
            <a:spLocks noChangeArrowheads="1"/>
          </p:cNvSpPr>
          <p:nvPr/>
        </p:nvSpPr>
        <p:spPr bwMode="auto">
          <a:xfrm>
            <a:off x="0" y="3352800"/>
            <a:ext cx="9144000" cy="336550"/>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7.3</a:t>
            </a:r>
            <a:r>
              <a:rPr lang="en-US" sz="1600">
                <a:latin typeface="Arial" charset="0"/>
              </a:rPr>
              <a:t> – What factors determine the UV Index? What do the numbers indicate? (3)</a:t>
            </a:r>
          </a:p>
        </p:txBody>
      </p:sp>
      <p:pic>
        <p:nvPicPr>
          <p:cNvPr id="25607" name="Picture 7" descr="uv_ray"/>
          <p:cNvPicPr>
            <a:picLocks noChangeAspect="1" noChangeArrowheads="1"/>
          </p:cNvPicPr>
          <p:nvPr/>
        </p:nvPicPr>
        <p:blipFill>
          <a:blip r:embed="rId5" cstate="print"/>
          <a:srcRect r="52205"/>
          <a:stretch>
            <a:fillRect/>
          </a:stretch>
        </p:blipFill>
        <p:spPr bwMode="auto">
          <a:xfrm>
            <a:off x="7343775" y="0"/>
            <a:ext cx="1800225" cy="2420938"/>
          </a:xfrm>
          <a:prstGeom prst="rect">
            <a:avLst/>
          </a:prstGeom>
          <a:noFill/>
        </p:spPr>
      </p:pic>
      <p:sp>
        <p:nvSpPr>
          <p:cNvPr id="25609" name="Text Box 9"/>
          <p:cNvSpPr txBox="1">
            <a:spLocks noChangeArrowheads="1"/>
          </p:cNvSpPr>
          <p:nvPr/>
        </p:nvSpPr>
        <p:spPr bwMode="auto">
          <a:xfrm>
            <a:off x="0" y="981075"/>
            <a:ext cx="7308850"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UV Index:</a:t>
            </a:r>
          </a:p>
          <a:p>
            <a:pPr>
              <a:spcBef>
                <a:spcPct val="0"/>
              </a:spcBef>
            </a:pPr>
            <a:r>
              <a:rPr lang="en-US" sz="1600">
                <a:solidFill>
                  <a:srgbClr val="FF0000"/>
                </a:solidFill>
                <a:latin typeface="Arial" charset="0"/>
              </a:rPr>
              <a:t>Time to burn:</a:t>
            </a:r>
          </a:p>
          <a:p>
            <a:pPr>
              <a:spcBef>
                <a:spcPct val="0"/>
              </a:spcBef>
            </a:pPr>
            <a:r>
              <a:rPr lang="en-US" sz="1600">
                <a:solidFill>
                  <a:srgbClr val="FF0000"/>
                </a:solidFill>
                <a:latin typeface="Arial" charset="0"/>
              </a:rPr>
              <a:t>Melanin:</a:t>
            </a:r>
          </a:p>
        </p:txBody>
      </p:sp>
      <p:sp>
        <p:nvSpPr>
          <p:cNvPr id="25610" name="Text Box 10"/>
          <p:cNvSpPr txBox="1">
            <a:spLocks noChangeArrowheads="1"/>
          </p:cNvSpPr>
          <p:nvPr/>
        </p:nvSpPr>
        <p:spPr bwMode="auto">
          <a:xfrm>
            <a:off x="0" y="2492375"/>
            <a:ext cx="5940425"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UV Index for New Brunswick:</a:t>
            </a:r>
          </a:p>
          <a:p>
            <a:pPr>
              <a:spcBef>
                <a:spcPct val="0"/>
              </a:spcBef>
            </a:pPr>
            <a:r>
              <a:rPr lang="en-US" sz="1600">
                <a:solidFill>
                  <a:srgbClr val="FF0000"/>
                </a:solidFill>
                <a:latin typeface="Arial" charset="0"/>
              </a:rPr>
              <a:t>Highest UV number and location:</a:t>
            </a:r>
          </a:p>
          <a:p>
            <a:pPr>
              <a:spcBef>
                <a:spcPct val="0"/>
              </a:spcBef>
            </a:pPr>
            <a:r>
              <a:rPr lang="en-US" sz="1600">
                <a:solidFill>
                  <a:srgbClr val="FF0000"/>
                </a:solidFill>
                <a:latin typeface="Arial" charset="0"/>
              </a:rPr>
              <a:t>Lowest UV number and location:</a:t>
            </a:r>
          </a:p>
        </p:txBody>
      </p:sp>
      <p:sp>
        <p:nvSpPr>
          <p:cNvPr id="25611" name="Text Box 11"/>
          <p:cNvSpPr txBox="1">
            <a:spLocks noChangeArrowheads="1"/>
          </p:cNvSpPr>
          <p:nvPr/>
        </p:nvSpPr>
        <p:spPr bwMode="auto">
          <a:xfrm>
            <a:off x="0" y="3573463"/>
            <a:ext cx="5940425" cy="1069975"/>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p:txBody>
      </p:sp>
      <p:sp>
        <p:nvSpPr>
          <p:cNvPr id="25612" name="Text Box 12"/>
          <p:cNvSpPr txBox="1">
            <a:spLocks noChangeArrowheads="1"/>
          </p:cNvSpPr>
          <p:nvPr/>
        </p:nvSpPr>
        <p:spPr bwMode="auto">
          <a:xfrm>
            <a:off x="0" y="5867400"/>
            <a:ext cx="9144000" cy="336550"/>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Part 7.5</a:t>
            </a:r>
            <a:r>
              <a:rPr lang="en-US" sz="1600" dirty="0">
                <a:latin typeface="Arial" charset="0"/>
              </a:rPr>
              <a:t> – Try some of </a:t>
            </a:r>
            <a:r>
              <a:rPr lang="en-US" sz="1600" dirty="0">
                <a:latin typeface="Arial" charset="0"/>
                <a:hlinkClick r:id="rId6"/>
              </a:rPr>
              <a:t>these games </a:t>
            </a:r>
            <a:r>
              <a:rPr lang="en-US" sz="1600" dirty="0">
                <a:latin typeface="Arial" charset="0"/>
              </a:rPr>
              <a:t>to test your knowledge. Have Fun.</a:t>
            </a:r>
          </a:p>
        </p:txBody>
      </p:sp>
      <p:sp>
        <p:nvSpPr>
          <p:cNvPr id="25613" name="Text Box 13"/>
          <p:cNvSpPr txBox="1">
            <a:spLocks noChangeArrowheads="1"/>
          </p:cNvSpPr>
          <p:nvPr/>
        </p:nvSpPr>
        <p:spPr bwMode="auto">
          <a:xfrm>
            <a:off x="0" y="5105400"/>
            <a:ext cx="9144000"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 </a:t>
            </a: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p:txBody>
      </p:sp>
      <p:sp>
        <p:nvSpPr>
          <p:cNvPr id="25614" name="Text Box 14"/>
          <p:cNvSpPr txBox="1">
            <a:spLocks noChangeArrowheads="1"/>
          </p:cNvSpPr>
          <p:nvPr/>
        </p:nvSpPr>
        <p:spPr bwMode="auto">
          <a:xfrm>
            <a:off x="0" y="6238875"/>
            <a:ext cx="9144000" cy="584775"/>
          </a:xfrm>
          <a:prstGeom prst="rect">
            <a:avLst/>
          </a:prstGeom>
          <a:solidFill>
            <a:srgbClr val="CCFFCC"/>
          </a:solidFill>
          <a:ln w="38100">
            <a:pattFill prst="sphere">
              <a:fgClr>
                <a:schemeClr val="tx1"/>
              </a:fgClr>
              <a:bgClr>
                <a:srgbClr val="FFFFFF"/>
              </a:bgClr>
            </a:pattFill>
            <a:miter lim="800000"/>
            <a:headEnd/>
            <a:tailEnd/>
          </a:ln>
          <a:effectLst/>
        </p:spPr>
        <p:txBody>
          <a:bodyPr>
            <a:spAutoFit/>
          </a:bodyPr>
          <a:lstStyle/>
          <a:p>
            <a:pPr algn="r">
              <a:spcBef>
                <a:spcPct val="50000"/>
              </a:spcBef>
            </a:pPr>
            <a:r>
              <a:rPr lang="en-US" sz="1600" dirty="0">
                <a:latin typeface="Arial" charset="0"/>
                <a:hlinkClick r:id="rId7"/>
              </a:rPr>
              <a:t>Weather Network</a:t>
            </a:r>
            <a:r>
              <a:rPr lang="en-US" sz="1600" dirty="0">
                <a:latin typeface="Arial" charset="0"/>
              </a:rPr>
              <a:t> / </a:t>
            </a:r>
            <a:r>
              <a:rPr lang="en-US" sz="1600" dirty="0">
                <a:latin typeface="Arial" charset="0"/>
                <a:hlinkClick r:id="rId8"/>
              </a:rPr>
              <a:t>Jetstream Weather School</a:t>
            </a:r>
            <a:r>
              <a:rPr lang="en-US" sz="1600" dirty="0">
                <a:latin typeface="Arial" charset="0"/>
              </a:rPr>
              <a:t/>
            </a:r>
            <a:br>
              <a:rPr lang="en-US" sz="1600" dirty="0">
                <a:latin typeface="Arial" charset="0"/>
              </a:rPr>
            </a:br>
            <a:r>
              <a:rPr lang="en-US" sz="1600" dirty="0">
                <a:solidFill>
                  <a:srgbClr val="FF0000"/>
                </a:solidFill>
                <a:latin typeface="Arial" charset="0"/>
                <a:sym typeface="Wingdings" pitchFamily="2" charset="2"/>
              </a:rPr>
              <a:t></a:t>
            </a:r>
            <a:r>
              <a:rPr lang="en-US" sz="1600" dirty="0">
                <a:latin typeface="Arial" charset="0"/>
              </a:rPr>
              <a:t> </a:t>
            </a:r>
            <a:r>
              <a:rPr lang="en-US" sz="1600" dirty="0" smtClean="0">
                <a:latin typeface="Arial" charset="0"/>
                <a:hlinkClick r:id="rId9"/>
              </a:rPr>
              <a:t>Hazardous Weather – Environment Canada</a:t>
            </a:r>
            <a:endParaRPr lang="en-US" sz="1600" dirty="0">
              <a:latin typeface="Arial" charset="0"/>
            </a:endParaRPr>
          </a:p>
        </p:txBody>
      </p:sp>
      <p:sp>
        <p:nvSpPr>
          <p:cNvPr id="25615" name="WordArt 15"/>
          <p:cNvSpPr>
            <a:spLocks noChangeArrowheads="1" noChangeShapeType="1" noTextEdit="1"/>
          </p:cNvSpPr>
          <p:nvPr/>
        </p:nvSpPr>
        <p:spPr bwMode="auto">
          <a:xfrm rot="408019">
            <a:off x="301625" y="6176963"/>
            <a:ext cx="1676400" cy="703262"/>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a:tailEnd/>
                </a:ln>
                <a:gradFill rotWithShape="1">
                  <a:gsLst>
                    <a:gs pos="0">
                      <a:srgbClr val="3366FF"/>
                    </a:gs>
                    <a:gs pos="100000">
                      <a:srgbClr val="33CCCC"/>
                    </a:gs>
                  </a:gsLst>
                  <a:lin ang="2700000" scaled="1"/>
                </a:gradFill>
                <a:latin typeface="Arial Black"/>
              </a:rPr>
              <a:t>Look Into It!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990600"/>
            <a:ext cx="3886200" cy="915988"/>
          </a:xfrm>
          <a:prstGeom prst="rect">
            <a:avLst/>
          </a:prstGeom>
          <a:noFill/>
          <a:ln w="38100" algn="ctr">
            <a:noFill/>
            <a:miter lim="800000"/>
            <a:headEnd/>
            <a:tailEnd/>
          </a:ln>
          <a:effectLst/>
        </p:spPr>
        <p:txBody>
          <a:bodyPr>
            <a:spAutoFit/>
          </a:bodyPr>
          <a:lstStyle/>
          <a:p>
            <a:pPr marL="349250" indent="-349250">
              <a:spcBef>
                <a:spcPct val="50000"/>
              </a:spcBef>
            </a:pPr>
            <a:r>
              <a:rPr lang="en-US">
                <a:latin typeface="Arial" charset="0"/>
              </a:rPr>
              <a:t>Q</a:t>
            </a:r>
            <a:r>
              <a:rPr lang="en-US" b="1">
                <a:latin typeface="Arial" charset="0"/>
              </a:rPr>
              <a:t>: </a:t>
            </a:r>
            <a:r>
              <a:rPr lang="en-US">
                <a:latin typeface="Arial" charset="0"/>
              </a:rPr>
              <a:t>How do I view my slideshow without having to start from the beginning?</a:t>
            </a:r>
          </a:p>
        </p:txBody>
      </p:sp>
      <p:sp>
        <p:nvSpPr>
          <p:cNvPr id="4099" name="Text Box 3"/>
          <p:cNvSpPr txBox="1">
            <a:spLocks noChangeArrowheads="1"/>
          </p:cNvSpPr>
          <p:nvPr/>
        </p:nvSpPr>
        <p:spPr bwMode="auto">
          <a:xfrm>
            <a:off x="6835775" y="990600"/>
            <a:ext cx="2308225" cy="1328738"/>
          </a:xfrm>
          <a:prstGeom prst="rect">
            <a:avLst/>
          </a:prstGeom>
          <a:noFill/>
          <a:ln w="38100" algn="ctr">
            <a:noFill/>
            <a:miter lim="800000"/>
            <a:headEnd/>
            <a:tailEnd/>
          </a:ln>
          <a:effectLst/>
        </p:spPr>
        <p:txBody>
          <a:bodyPr>
            <a:spAutoFit/>
          </a:bodyPr>
          <a:lstStyle/>
          <a:p>
            <a:pPr marL="282575" indent="-282575">
              <a:spcBef>
                <a:spcPct val="50000"/>
              </a:spcBef>
            </a:pPr>
            <a:r>
              <a:rPr lang="en-US">
                <a:latin typeface="Arial" charset="0"/>
              </a:rPr>
              <a:t>Q. How do I follow the hyperlinks in the slideshow?</a:t>
            </a:r>
          </a:p>
          <a:p>
            <a:pPr marL="282575" indent="-282575" algn="ctr">
              <a:spcBef>
                <a:spcPct val="50000"/>
              </a:spcBef>
            </a:pPr>
            <a:endParaRPr lang="en-US">
              <a:latin typeface="Arial" charset="0"/>
            </a:endParaRPr>
          </a:p>
        </p:txBody>
      </p:sp>
      <p:sp>
        <p:nvSpPr>
          <p:cNvPr id="4100" name="Text Box 4"/>
          <p:cNvSpPr txBox="1">
            <a:spLocks noChangeArrowheads="1"/>
          </p:cNvSpPr>
          <p:nvPr/>
        </p:nvSpPr>
        <p:spPr bwMode="auto">
          <a:xfrm>
            <a:off x="6858000" y="2270125"/>
            <a:ext cx="2286000" cy="3160713"/>
          </a:xfrm>
          <a:prstGeom prst="rect">
            <a:avLst/>
          </a:prstGeom>
          <a:noFill/>
          <a:ln w="38100" algn="ctr">
            <a:noFill/>
            <a:miter lim="800000"/>
            <a:headEnd/>
            <a:tailEnd/>
          </a:ln>
          <a:effectLst/>
        </p:spPr>
        <p:txBody>
          <a:bodyPr>
            <a:spAutoFit/>
          </a:bodyPr>
          <a:lstStyle/>
          <a:p>
            <a:pPr marL="282575" indent="-282575">
              <a:spcBef>
                <a:spcPct val="50000"/>
              </a:spcBef>
            </a:pPr>
            <a:r>
              <a:rPr lang="en-US">
                <a:latin typeface="Arial" charset="0"/>
              </a:rPr>
              <a:t>A. Right click on the link and select “Open Hyperlink” – the link will open in a new Internet Explorer window.</a:t>
            </a:r>
          </a:p>
          <a:p>
            <a:pPr marL="282575" indent="-282575">
              <a:spcBef>
                <a:spcPct val="50000"/>
              </a:spcBef>
            </a:pPr>
            <a:endParaRPr lang="en-US">
              <a:latin typeface="Arial" charset="0"/>
            </a:endParaRPr>
          </a:p>
          <a:p>
            <a:pPr marL="282575" indent="-282575">
              <a:spcBef>
                <a:spcPct val="50000"/>
              </a:spcBef>
            </a:pPr>
            <a:endParaRPr lang="en-US" sz="1600">
              <a:latin typeface="Arial" charset="0"/>
            </a:endParaRPr>
          </a:p>
          <a:p>
            <a:pPr marL="282575" indent="-282575">
              <a:spcBef>
                <a:spcPct val="50000"/>
              </a:spcBef>
            </a:pPr>
            <a:endParaRPr lang="en-US" sz="1600">
              <a:latin typeface="Arial" charset="0"/>
            </a:endParaRPr>
          </a:p>
        </p:txBody>
      </p:sp>
      <p:sp>
        <p:nvSpPr>
          <p:cNvPr id="4101" name="WordArt 5"/>
          <p:cNvSpPr>
            <a:spLocks noChangeArrowheads="1" noChangeShapeType="1" noTextEdit="1"/>
          </p:cNvSpPr>
          <p:nvPr/>
        </p:nvSpPr>
        <p:spPr bwMode="auto">
          <a:xfrm>
            <a:off x="228600" y="152400"/>
            <a:ext cx="8686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Rounded MT Bold"/>
              </a:rPr>
              <a:t>A few good things to know before you continue</a:t>
            </a:r>
          </a:p>
        </p:txBody>
      </p:sp>
      <p:sp>
        <p:nvSpPr>
          <p:cNvPr id="4102" name="Text Box 6"/>
          <p:cNvSpPr txBox="1">
            <a:spLocks noChangeArrowheads="1"/>
          </p:cNvSpPr>
          <p:nvPr/>
        </p:nvSpPr>
        <p:spPr bwMode="auto">
          <a:xfrm>
            <a:off x="5622925" y="1331913"/>
            <a:ext cx="184150" cy="366712"/>
          </a:xfrm>
          <a:prstGeom prst="rect">
            <a:avLst/>
          </a:prstGeom>
          <a:noFill/>
          <a:ln w="38100" algn="ctr">
            <a:noFill/>
            <a:miter lim="800000"/>
            <a:headEnd/>
            <a:tailEnd/>
          </a:ln>
          <a:effectLst/>
        </p:spPr>
        <p:txBody>
          <a:bodyPr wrap="none">
            <a:spAutoFit/>
          </a:bodyPr>
          <a:lstStyle/>
          <a:p>
            <a:pPr algn="r">
              <a:spcBef>
                <a:spcPct val="50000"/>
              </a:spcBef>
            </a:pPr>
            <a:endParaRPr lang="en-CA">
              <a:latin typeface="Arial" charset="0"/>
            </a:endParaRPr>
          </a:p>
        </p:txBody>
      </p:sp>
      <p:sp>
        <p:nvSpPr>
          <p:cNvPr id="4103" name="Text Box 7"/>
          <p:cNvSpPr txBox="1">
            <a:spLocks noChangeArrowheads="1"/>
          </p:cNvSpPr>
          <p:nvPr/>
        </p:nvSpPr>
        <p:spPr bwMode="auto">
          <a:xfrm>
            <a:off x="3886200" y="990600"/>
            <a:ext cx="2971800" cy="1190625"/>
          </a:xfrm>
          <a:prstGeom prst="rect">
            <a:avLst/>
          </a:prstGeom>
          <a:noFill/>
          <a:ln w="38100" algn="ctr">
            <a:noFill/>
            <a:miter lim="800000"/>
            <a:headEnd/>
            <a:tailEnd/>
          </a:ln>
          <a:effectLst/>
        </p:spPr>
        <p:txBody>
          <a:bodyPr>
            <a:spAutoFit/>
          </a:bodyPr>
          <a:lstStyle/>
          <a:p>
            <a:pPr marL="349250" indent="-349250">
              <a:spcBef>
                <a:spcPct val="50000"/>
              </a:spcBef>
            </a:pPr>
            <a:r>
              <a:rPr lang="en-US">
                <a:latin typeface="Arial" charset="0"/>
              </a:rPr>
              <a:t>Q. Why does pasting information into the table cause it to resize and look terrible?</a:t>
            </a:r>
          </a:p>
        </p:txBody>
      </p:sp>
      <p:sp>
        <p:nvSpPr>
          <p:cNvPr id="4104" name="Text Box 8"/>
          <p:cNvSpPr txBox="1">
            <a:spLocks noChangeArrowheads="1"/>
          </p:cNvSpPr>
          <p:nvPr/>
        </p:nvSpPr>
        <p:spPr bwMode="auto">
          <a:xfrm>
            <a:off x="3886200" y="2270125"/>
            <a:ext cx="2990850" cy="2987675"/>
          </a:xfrm>
          <a:prstGeom prst="rect">
            <a:avLst/>
          </a:prstGeom>
          <a:noFill/>
          <a:ln w="38100" algn="ctr">
            <a:noFill/>
            <a:miter lim="800000"/>
            <a:headEnd/>
            <a:tailEnd/>
          </a:ln>
          <a:effectLst/>
        </p:spPr>
        <p:txBody>
          <a:bodyPr/>
          <a:lstStyle/>
          <a:p>
            <a:pPr marL="342900" indent="-342900">
              <a:spcBef>
                <a:spcPct val="50000"/>
              </a:spcBef>
              <a:buFontTx/>
              <a:buAutoNum type="alphaUcPeriod"/>
            </a:pPr>
            <a:r>
              <a:rPr lang="en-US">
                <a:latin typeface="Arial" charset="0"/>
              </a:rPr>
              <a:t>Don’t cut and paste into the table, especially into the weather summary box. The formatting of the original text can cause problems. You should enter the information by hand.</a:t>
            </a:r>
          </a:p>
        </p:txBody>
      </p:sp>
      <p:sp>
        <p:nvSpPr>
          <p:cNvPr id="4106" name="Line 10"/>
          <p:cNvSpPr>
            <a:spLocks noChangeShapeType="1"/>
          </p:cNvSpPr>
          <p:nvPr/>
        </p:nvSpPr>
        <p:spPr bwMode="auto">
          <a:xfrm>
            <a:off x="3886200" y="990600"/>
            <a:ext cx="0" cy="4267200"/>
          </a:xfrm>
          <a:prstGeom prst="line">
            <a:avLst/>
          </a:prstGeom>
          <a:noFill/>
          <a:ln w="38100">
            <a:pattFill prst="sphere">
              <a:fgClr>
                <a:schemeClr val="tx1"/>
              </a:fgClr>
              <a:bgClr>
                <a:srgbClr val="FFFFFF"/>
              </a:bgClr>
            </a:pattFill>
            <a:round/>
            <a:headEnd/>
            <a:tailEnd/>
          </a:ln>
          <a:effectLst/>
        </p:spPr>
        <p:txBody>
          <a:bodyPr>
            <a:spAutoFit/>
          </a:bodyPr>
          <a:lstStyle/>
          <a:p>
            <a:endParaRPr lang="en-US"/>
          </a:p>
        </p:txBody>
      </p:sp>
      <p:sp>
        <p:nvSpPr>
          <p:cNvPr id="4107" name="Line 11"/>
          <p:cNvSpPr>
            <a:spLocks noChangeShapeType="1"/>
          </p:cNvSpPr>
          <p:nvPr/>
        </p:nvSpPr>
        <p:spPr bwMode="auto">
          <a:xfrm>
            <a:off x="6877050" y="981075"/>
            <a:ext cx="0" cy="4267200"/>
          </a:xfrm>
          <a:prstGeom prst="line">
            <a:avLst/>
          </a:prstGeom>
          <a:noFill/>
          <a:ln w="38100">
            <a:pattFill prst="sphere">
              <a:fgClr>
                <a:schemeClr val="tx1"/>
              </a:fgClr>
              <a:bgClr>
                <a:srgbClr val="FFFFFF"/>
              </a:bgClr>
            </a:pattFill>
            <a:round/>
            <a:headEnd/>
            <a:tailEnd/>
          </a:ln>
          <a:effectLst/>
        </p:spPr>
        <p:txBody>
          <a:bodyPr>
            <a:spAutoFit/>
          </a:bodyPr>
          <a:lstStyle/>
          <a:p>
            <a:endParaRPr lang="en-US"/>
          </a:p>
        </p:txBody>
      </p:sp>
      <p:sp>
        <p:nvSpPr>
          <p:cNvPr id="4109" name="Text Box 13"/>
          <p:cNvSpPr txBox="1">
            <a:spLocks noChangeArrowheads="1"/>
          </p:cNvSpPr>
          <p:nvPr/>
        </p:nvSpPr>
        <p:spPr bwMode="auto">
          <a:xfrm>
            <a:off x="0" y="5194300"/>
            <a:ext cx="9144000" cy="1711325"/>
          </a:xfrm>
          <a:prstGeom prst="rect">
            <a:avLst/>
          </a:prstGeom>
          <a:noFill/>
          <a:ln w="9525">
            <a:noFill/>
            <a:miter lim="800000"/>
            <a:headEnd/>
            <a:tailEnd/>
          </a:ln>
          <a:effectLst/>
        </p:spPr>
        <p:txBody>
          <a:bodyPr anchor="ctr">
            <a:spAutoFit/>
          </a:bodyPr>
          <a:lstStyle/>
          <a:p>
            <a:pPr>
              <a:spcBef>
                <a:spcPct val="50000"/>
              </a:spcBef>
            </a:pPr>
            <a:r>
              <a:rPr lang="en-CA" b="1" dirty="0">
                <a:latin typeface="Arial" charset="0"/>
              </a:rPr>
              <a:t>About the photos you will use</a:t>
            </a:r>
            <a:r>
              <a:rPr lang="en-CA" dirty="0">
                <a:latin typeface="Arial" charset="0"/>
              </a:rPr>
              <a:t>: </a:t>
            </a:r>
            <a:r>
              <a:rPr lang="en-CA" sz="1600" dirty="0">
                <a:latin typeface="Arial" charset="0"/>
              </a:rPr>
              <a:t>Depending on how you obtain your photos for the slideshow they may need to be resized, cropped or otherwise edited. A good starting size is 400 x 300 (pixels). Since many digital cameras take pictures with large sizes, not resizing the pictures can cause your slideshow to quickly become very large in file size. Ask your teacher if you need help.</a:t>
            </a:r>
          </a:p>
          <a:p>
            <a:pPr>
              <a:spcBef>
                <a:spcPct val="50000"/>
              </a:spcBef>
            </a:pPr>
            <a:r>
              <a:rPr lang="en-CA" sz="1600" b="1" dirty="0">
                <a:latin typeface="Arial" charset="0"/>
              </a:rPr>
              <a:t>Web Cam Users</a:t>
            </a:r>
            <a:r>
              <a:rPr lang="en-CA" sz="1600" dirty="0">
                <a:latin typeface="Arial" charset="0"/>
              </a:rPr>
              <a:t> – The image </a:t>
            </a:r>
            <a:r>
              <a:rPr lang="en-CA" sz="1600" dirty="0" smtClean="0">
                <a:latin typeface="Arial" charset="0"/>
              </a:rPr>
              <a:t>should already </a:t>
            </a:r>
            <a:r>
              <a:rPr lang="en-CA" sz="1600" dirty="0">
                <a:latin typeface="Arial" charset="0"/>
              </a:rPr>
              <a:t>been formatted for you, just copy and paste it into the slideshow.</a:t>
            </a:r>
            <a:endParaRPr lang="en-US" sz="1600" dirty="0">
              <a:latin typeface="Arial" charset="0"/>
            </a:endParaRPr>
          </a:p>
        </p:txBody>
      </p:sp>
      <p:sp>
        <p:nvSpPr>
          <p:cNvPr id="4111" name="Text Box 15"/>
          <p:cNvSpPr txBox="1">
            <a:spLocks noChangeArrowheads="1"/>
          </p:cNvSpPr>
          <p:nvPr/>
        </p:nvSpPr>
        <p:spPr bwMode="auto">
          <a:xfrm>
            <a:off x="1547813" y="1628775"/>
            <a:ext cx="2232025" cy="366713"/>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4113" name="Line 17"/>
          <p:cNvSpPr>
            <a:spLocks noChangeShapeType="1"/>
          </p:cNvSpPr>
          <p:nvPr/>
        </p:nvSpPr>
        <p:spPr bwMode="auto">
          <a:xfrm>
            <a:off x="0" y="981075"/>
            <a:ext cx="9144000" cy="0"/>
          </a:xfrm>
          <a:prstGeom prst="line">
            <a:avLst/>
          </a:prstGeom>
          <a:noFill/>
          <a:ln w="38100">
            <a:pattFill prst="sphere">
              <a:fgClr>
                <a:schemeClr val="tx1"/>
              </a:fgClr>
              <a:bgClr>
                <a:srgbClr val="FFFFFF"/>
              </a:bgClr>
            </a:pattFill>
            <a:round/>
            <a:headEnd/>
            <a:tailEnd/>
          </a:ln>
          <a:effectLst/>
        </p:spPr>
        <p:txBody>
          <a:bodyPr>
            <a:spAutoFit/>
          </a:bodyPr>
          <a:lstStyle/>
          <a:p>
            <a:endParaRPr lang="en-US"/>
          </a:p>
        </p:txBody>
      </p:sp>
      <p:sp>
        <p:nvSpPr>
          <p:cNvPr id="4114" name="Line 18"/>
          <p:cNvSpPr>
            <a:spLocks noChangeShapeType="1"/>
          </p:cNvSpPr>
          <p:nvPr/>
        </p:nvSpPr>
        <p:spPr bwMode="auto">
          <a:xfrm>
            <a:off x="0" y="5229225"/>
            <a:ext cx="9144000" cy="0"/>
          </a:xfrm>
          <a:prstGeom prst="line">
            <a:avLst/>
          </a:prstGeom>
          <a:noFill/>
          <a:ln w="38100">
            <a:pattFill prst="sphere">
              <a:fgClr>
                <a:schemeClr val="tx1"/>
              </a:fgClr>
              <a:bgClr>
                <a:srgbClr val="FFFFFF"/>
              </a:bgClr>
            </a:pattFill>
            <a:round/>
            <a:headEnd/>
            <a:tailEnd/>
          </a:ln>
          <a:effectLst/>
        </p:spPr>
        <p:txBody>
          <a:bodyPr>
            <a:spAutoFit/>
          </a:bodyPr>
          <a:lstStyle/>
          <a:p>
            <a:endParaRPr lang="en-US"/>
          </a:p>
        </p:txBody>
      </p:sp>
      <p:sp>
        <p:nvSpPr>
          <p:cNvPr id="4115" name="Rectangle 19"/>
          <p:cNvSpPr>
            <a:spLocks noGrp="1" noChangeArrowheads="1"/>
          </p:cNvSpPr>
          <p:nvPr>
            <p:ph type="title"/>
          </p:nvPr>
        </p:nvSpPr>
        <p:spPr>
          <a:xfrm>
            <a:off x="8978900" y="6858000"/>
            <a:ext cx="165100" cy="171450"/>
          </a:xfrm>
        </p:spPr>
        <p:txBody>
          <a:bodyPr/>
          <a:lstStyle/>
          <a:p>
            <a:r>
              <a:rPr lang="en-CA" sz="100"/>
              <a:t>Before You Begin – Q &amp; A</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6714"/>
          <a:stretch/>
        </p:blipFill>
        <p:spPr>
          <a:xfrm>
            <a:off x="96539" y="2715547"/>
            <a:ext cx="3723087" cy="2448272"/>
          </a:xfrm>
          <a:prstGeom prst="rect">
            <a:avLst/>
          </a:prstGeom>
        </p:spPr>
      </p:pic>
      <p:sp>
        <p:nvSpPr>
          <p:cNvPr id="4112" name="Text Box 16" descr="background copy"/>
          <p:cNvSpPr txBox="1">
            <a:spLocks noChangeArrowheads="1"/>
          </p:cNvSpPr>
          <p:nvPr/>
        </p:nvSpPr>
        <p:spPr bwMode="auto">
          <a:xfrm>
            <a:off x="1547813" y="1773238"/>
            <a:ext cx="2303462" cy="1190625"/>
          </a:xfrm>
          <a:prstGeom prst="rect">
            <a:avLst/>
          </a:prstGeom>
          <a:blipFill dpi="0" rotWithShape="1">
            <a:blip r:embed="rId5" cstate="print"/>
            <a:srcRect/>
            <a:stretch>
              <a:fillRect/>
            </a:stretch>
          </a:blipFill>
          <a:ln w="9525" algn="ctr">
            <a:noFill/>
            <a:miter lim="800000"/>
            <a:headEnd/>
            <a:tailEnd/>
          </a:ln>
          <a:effectLst/>
        </p:spPr>
        <p:txBody>
          <a:bodyPr>
            <a:spAutoFit/>
          </a:bodyPr>
          <a:lstStyle/>
          <a:p>
            <a:pPr marL="228600" indent="-228600">
              <a:spcBef>
                <a:spcPct val="50000"/>
              </a:spcBef>
            </a:pPr>
            <a:r>
              <a:rPr lang="en-CA" dirty="0">
                <a:latin typeface="Arial" charset="0"/>
              </a:rPr>
              <a:t>A. Click here to launch your slideshow from the current slide.</a:t>
            </a:r>
          </a:p>
        </p:txBody>
      </p:sp>
      <p:sp>
        <p:nvSpPr>
          <p:cNvPr id="4" name="Down Arrow 3"/>
          <p:cNvSpPr/>
          <p:nvPr/>
        </p:nvSpPr>
        <p:spPr bwMode="auto">
          <a:xfrm rot="1033221">
            <a:off x="1169477" y="2850935"/>
            <a:ext cx="287883" cy="1999091"/>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CA" sz="18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804863" y="58738"/>
            <a:ext cx="1441450"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73731" name="Text Box 3"/>
          <p:cNvSpPr txBox="1">
            <a:spLocks noChangeArrowheads="1"/>
          </p:cNvSpPr>
          <p:nvPr/>
        </p:nvSpPr>
        <p:spPr bwMode="auto">
          <a:xfrm>
            <a:off x="755650" y="80963"/>
            <a:ext cx="1512888" cy="366712"/>
          </a:xfrm>
          <a:prstGeom prst="rect">
            <a:avLst/>
          </a:prstGeom>
          <a:noFill/>
          <a:ln w="9525" algn="ctr">
            <a:noFill/>
            <a:miter lim="800000"/>
            <a:headEnd/>
            <a:tailEnd/>
          </a:ln>
          <a:effectLst/>
        </p:spPr>
        <p:txBody>
          <a:bodyPr>
            <a:spAutoFit/>
          </a:bodyPr>
          <a:lstStyle/>
          <a:p>
            <a:pPr algn="ctr">
              <a:spcBef>
                <a:spcPct val="50000"/>
              </a:spcBef>
            </a:pPr>
            <a:r>
              <a:rPr lang="en-US"/>
              <a:t>Day</a:t>
            </a:r>
          </a:p>
        </p:txBody>
      </p:sp>
      <p:sp>
        <p:nvSpPr>
          <p:cNvPr id="73732" name="Text Box 4"/>
          <p:cNvSpPr txBox="1">
            <a:spLocks noChangeArrowheads="1"/>
          </p:cNvSpPr>
          <p:nvPr/>
        </p:nvSpPr>
        <p:spPr bwMode="auto">
          <a:xfrm>
            <a:off x="2308225" y="63500"/>
            <a:ext cx="2263775" cy="366713"/>
          </a:xfrm>
          <a:prstGeom prst="rect">
            <a:avLst/>
          </a:prstGeom>
          <a:noFill/>
          <a:ln w="9525" algn="ctr">
            <a:noFill/>
            <a:miter lim="800000"/>
            <a:headEnd/>
            <a:tailEnd/>
          </a:ln>
          <a:effectLst/>
        </p:spPr>
        <p:txBody>
          <a:bodyPr>
            <a:spAutoFit/>
          </a:bodyPr>
          <a:lstStyle/>
          <a:p>
            <a:pPr algn="ctr">
              <a:spcBef>
                <a:spcPct val="50000"/>
              </a:spcBef>
            </a:pPr>
            <a:r>
              <a:rPr lang="en-US"/>
              <a:t>Date</a:t>
            </a:r>
          </a:p>
        </p:txBody>
      </p:sp>
      <p:sp>
        <p:nvSpPr>
          <p:cNvPr id="73733" name="Rectangle 5"/>
          <p:cNvSpPr>
            <a:spLocks noChangeArrowheads="1"/>
          </p:cNvSpPr>
          <p:nvPr/>
        </p:nvSpPr>
        <p:spPr bwMode="auto">
          <a:xfrm>
            <a:off x="1258888" y="160813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3734" name="Rectangle 6"/>
          <p:cNvSpPr>
            <a:spLocks noChangeArrowheads="1"/>
          </p:cNvSpPr>
          <p:nvPr/>
        </p:nvSpPr>
        <p:spPr bwMode="auto">
          <a:xfrm>
            <a:off x="1258888" y="2111375"/>
            <a:ext cx="809625" cy="304800"/>
          </a:xfrm>
          <a:prstGeom prst="rect">
            <a:avLst/>
          </a:prstGeom>
          <a:noFill/>
          <a:ln w="9525" algn="ctr">
            <a:noFill/>
            <a:miter lim="800000"/>
            <a:headEnd/>
            <a:tailEnd/>
          </a:ln>
          <a:effectLst/>
        </p:spPr>
        <p:txBody>
          <a:bodyPr>
            <a:spAutoFit/>
          </a:bodyPr>
          <a:lstStyle/>
          <a:p>
            <a:pPr algn="r"/>
            <a:r>
              <a:rPr lang="en-US" sz="1400"/>
              <a:t>--%</a:t>
            </a:r>
          </a:p>
        </p:txBody>
      </p:sp>
      <p:sp>
        <p:nvSpPr>
          <p:cNvPr id="73735" name="Rectangle 7"/>
          <p:cNvSpPr>
            <a:spLocks noChangeArrowheads="1"/>
          </p:cNvSpPr>
          <p:nvPr/>
        </p:nvSpPr>
        <p:spPr bwMode="auto">
          <a:xfrm>
            <a:off x="1258888" y="2616200"/>
            <a:ext cx="871537" cy="304800"/>
          </a:xfrm>
          <a:prstGeom prst="rect">
            <a:avLst/>
          </a:prstGeom>
          <a:noFill/>
          <a:ln w="9525" algn="ctr">
            <a:noFill/>
            <a:miter lim="800000"/>
            <a:headEnd/>
            <a:tailEnd/>
          </a:ln>
          <a:effectLst/>
        </p:spPr>
        <p:txBody>
          <a:bodyPr>
            <a:spAutoFit/>
          </a:bodyPr>
          <a:lstStyle/>
          <a:p>
            <a:pPr algn="r"/>
            <a:r>
              <a:rPr lang="en-US" sz="1400"/>
              <a:t>--hPa</a:t>
            </a:r>
            <a:endParaRPr lang="en-CA" sz="1400"/>
          </a:p>
        </p:txBody>
      </p:sp>
      <p:sp>
        <p:nvSpPr>
          <p:cNvPr id="73738" name="Rectangle 10"/>
          <p:cNvSpPr>
            <a:spLocks noChangeArrowheads="1"/>
          </p:cNvSpPr>
          <p:nvPr/>
        </p:nvSpPr>
        <p:spPr bwMode="auto">
          <a:xfrm>
            <a:off x="1252538" y="311308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3739" name="Rectangle 11"/>
          <p:cNvSpPr>
            <a:spLocks noChangeArrowheads="1"/>
          </p:cNvSpPr>
          <p:nvPr/>
        </p:nvSpPr>
        <p:spPr bwMode="auto">
          <a:xfrm>
            <a:off x="3492500" y="3141663"/>
            <a:ext cx="99695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3740" name="Rectangle 12" descr="Sunrise"/>
          <p:cNvSpPr>
            <a:spLocks noChangeArrowheads="1"/>
          </p:cNvSpPr>
          <p:nvPr/>
        </p:nvSpPr>
        <p:spPr bwMode="auto">
          <a:xfrm>
            <a:off x="827088" y="620713"/>
            <a:ext cx="1368425" cy="304800"/>
          </a:xfrm>
          <a:prstGeom prst="rect">
            <a:avLst/>
          </a:prstGeom>
          <a:noFill/>
          <a:ln w="9525" algn="ctr">
            <a:noFill/>
            <a:miter lim="800000"/>
            <a:headEnd/>
            <a:tailEnd/>
          </a:ln>
          <a:effectLst/>
        </p:spPr>
        <p:txBody>
          <a:bodyPr>
            <a:spAutoFit/>
          </a:bodyPr>
          <a:lstStyle/>
          <a:p>
            <a:pPr algn="r"/>
            <a:r>
              <a:rPr lang="en-CA" sz="1400"/>
              <a:t>--am</a:t>
            </a:r>
          </a:p>
        </p:txBody>
      </p:sp>
      <p:sp>
        <p:nvSpPr>
          <p:cNvPr id="73741" name="Rectangle 13" descr="Sunset"/>
          <p:cNvSpPr>
            <a:spLocks noChangeArrowheads="1"/>
          </p:cNvSpPr>
          <p:nvPr/>
        </p:nvSpPr>
        <p:spPr bwMode="auto">
          <a:xfrm>
            <a:off x="3059113" y="620713"/>
            <a:ext cx="1368425" cy="304800"/>
          </a:xfrm>
          <a:prstGeom prst="rect">
            <a:avLst/>
          </a:prstGeom>
          <a:noFill/>
          <a:ln w="9525" algn="ctr">
            <a:noFill/>
            <a:miter lim="800000"/>
            <a:headEnd/>
            <a:tailEnd/>
          </a:ln>
          <a:effectLst/>
        </p:spPr>
        <p:txBody>
          <a:bodyPr>
            <a:spAutoFit/>
          </a:bodyPr>
          <a:lstStyle/>
          <a:p>
            <a:pPr algn="r"/>
            <a:r>
              <a:rPr lang="en-CA" sz="1400"/>
              <a:t>--pm</a:t>
            </a:r>
          </a:p>
        </p:txBody>
      </p:sp>
      <p:sp>
        <p:nvSpPr>
          <p:cNvPr id="73742" name="Text Box 14"/>
          <p:cNvSpPr txBox="1">
            <a:spLocks noChangeArrowheads="1"/>
          </p:cNvSpPr>
          <p:nvPr/>
        </p:nvSpPr>
        <p:spPr bwMode="auto">
          <a:xfrm>
            <a:off x="5651500" y="3068638"/>
            <a:ext cx="1152525"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73743" name="Text Box 15"/>
          <p:cNvSpPr txBox="1">
            <a:spLocks noChangeArrowheads="1"/>
          </p:cNvSpPr>
          <p:nvPr/>
        </p:nvSpPr>
        <p:spPr bwMode="auto">
          <a:xfrm>
            <a:off x="5292725" y="3141663"/>
            <a:ext cx="1379538"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73744" name="Text Box 16"/>
          <p:cNvSpPr txBox="1">
            <a:spLocks noChangeArrowheads="1"/>
          </p:cNvSpPr>
          <p:nvPr/>
        </p:nvSpPr>
        <p:spPr bwMode="auto">
          <a:xfrm>
            <a:off x="7596188" y="3141663"/>
            <a:ext cx="1406525"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73746" name="Text Box 18"/>
          <p:cNvSpPr txBox="1">
            <a:spLocks noChangeArrowheads="1"/>
          </p:cNvSpPr>
          <p:nvPr/>
        </p:nvSpPr>
        <p:spPr bwMode="auto">
          <a:xfrm>
            <a:off x="0" y="0"/>
            <a:ext cx="755650" cy="366713"/>
          </a:xfrm>
          <a:prstGeom prst="rect">
            <a:avLst/>
          </a:prstGeom>
          <a:noFill/>
          <a:ln w="9525" algn="ctr">
            <a:noFill/>
            <a:miter lim="800000"/>
            <a:headEnd/>
            <a:tailEnd/>
          </a:ln>
          <a:effectLst/>
        </p:spPr>
        <p:txBody>
          <a:bodyPr>
            <a:spAutoFit/>
          </a:bodyPr>
          <a:lstStyle/>
          <a:p>
            <a:pPr algn="ctr">
              <a:spcBef>
                <a:spcPct val="50000"/>
              </a:spcBef>
            </a:pPr>
            <a:endParaRPr lang="en-CA"/>
          </a:p>
        </p:txBody>
      </p:sp>
      <p:sp>
        <p:nvSpPr>
          <p:cNvPr id="73747" name="Text Box 19"/>
          <p:cNvSpPr txBox="1">
            <a:spLocks noChangeArrowheads="1"/>
          </p:cNvSpPr>
          <p:nvPr/>
        </p:nvSpPr>
        <p:spPr bwMode="auto">
          <a:xfrm>
            <a:off x="34925" y="58738"/>
            <a:ext cx="720725" cy="458787"/>
          </a:xfrm>
          <a:prstGeom prst="rect">
            <a:avLst/>
          </a:prstGeom>
          <a:noFill/>
          <a:ln w="9525" algn="ctr">
            <a:noFill/>
            <a:miter lim="800000"/>
            <a:headEnd/>
            <a:tailEnd/>
          </a:ln>
          <a:effectLst/>
        </p:spPr>
        <p:txBody>
          <a:bodyPr>
            <a:spAutoFit/>
          </a:bodyPr>
          <a:lstStyle/>
          <a:p>
            <a:pPr algn="ctr">
              <a:spcBef>
                <a:spcPct val="50000"/>
              </a:spcBef>
            </a:pPr>
            <a:r>
              <a:rPr lang="en-US" sz="600" b="1"/>
              <a:t>Observation</a:t>
            </a:r>
            <a:r>
              <a:rPr lang="en-US"/>
              <a:t>#8</a:t>
            </a:r>
          </a:p>
        </p:txBody>
      </p:sp>
      <p:sp>
        <p:nvSpPr>
          <p:cNvPr id="73748" name="Text Box 20"/>
          <p:cNvSpPr txBox="1">
            <a:spLocks noChangeArrowheads="1"/>
          </p:cNvSpPr>
          <p:nvPr/>
        </p:nvSpPr>
        <p:spPr bwMode="auto">
          <a:xfrm>
            <a:off x="1312863" y="3621088"/>
            <a:ext cx="7739062" cy="304800"/>
          </a:xfrm>
          <a:prstGeom prst="rect">
            <a:avLst/>
          </a:prstGeom>
          <a:noFill/>
          <a:ln w="9525" algn="ctr">
            <a:noFill/>
            <a:miter lim="800000"/>
            <a:headEnd/>
            <a:tailEnd/>
          </a:ln>
          <a:effectLst/>
        </p:spPr>
        <p:txBody>
          <a:bodyPr>
            <a:spAutoFit/>
          </a:bodyPr>
          <a:lstStyle/>
          <a:p>
            <a:pPr>
              <a:spcBef>
                <a:spcPct val="50000"/>
              </a:spcBef>
            </a:pPr>
            <a:r>
              <a:rPr lang="en-US" sz="1400"/>
              <a:t>---</a:t>
            </a:r>
          </a:p>
        </p:txBody>
      </p:sp>
      <p:sp>
        <p:nvSpPr>
          <p:cNvPr id="73749" name="Text Box 21"/>
          <p:cNvSpPr txBox="1">
            <a:spLocks noChangeArrowheads="1"/>
          </p:cNvSpPr>
          <p:nvPr/>
        </p:nvSpPr>
        <p:spPr bwMode="auto">
          <a:xfrm>
            <a:off x="0" y="4295775"/>
            <a:ext cx="8964613" cy="2349500"/>
          </a:xfrm>
          <a:prstGeom prst="rect">
            <a:avLst/>
          </a:prstGeom>
          <a:noFill/>
          <a:ln w="9525" algn="ctr">
            <a:noFill/>
            <a:miter lim="800000"/>
            <a:headEnd/>
            <a:tailEnd/>
          </a:ln>
          <a:effectLst/>
        </p:spPr>
        <p:txBody>
          <a:bodyPr>
            <a:spAutoFit/>
          </a:bodyPr>
          <a:lstStyle/>
          <a:p>
            <a:r>
              <a:rPr lang="en-US" sz="1400"/>
              <a:t>Activity #8 – Extreme Weather</a:t>
            </a:r>
          </a:p>
          <a:p>
            <a:r>
              <a:rPr lang="en-US" sz="1400"/>
              <a:t>Objectives…</a:t>
            </a:r>
          </a:p>
          <a:p>
            <a:r>
              <a:rPr lang="en-US" sz="1400"/>
              <a:t> Examine different levels of threat posed by weather conditions</a:t>
            </a:r>
          </a:p>
          <a:p>
            <a:r>
              <a:rPr lang="en-US" sz="1400"/>
              <a:t> Find out how to determine if your area is at risk for extreme weather</a:t>
            </a:r>
          </a:p>
          <a:p>
            <a:r>
              <a:rPr lang="en-US" sz="1400"/>
              <a:t> Explore some different types of extreme weather and their implications</a:t>
            </a:r>
          </a:p>
          <a:p>
            <a:endParaRPr lang="en-US" sz="1400"/>
          </a:p>
          <a:p>
            <a:r>
              <a:rPr lang="en-US" sz="1400"/>
              <a:t>Key Terms…</a:t>
            </a:r>
          </a:p>
          <a:p>
            <a:r>
              <a:rPr lang="en-US" sz="1400"/>
              <a:t>Weather Watch / Weather Advisory / Hurricane / Blizzard / Tornado / Flood</a:t>
            </a:r>
            <a:endParaRPr lang="en-US" sz="1400" b="1"/>
          </a:p>
          <a:p>
            <a:endParaRPr lang="en-CA" sz="1400"/>
          </a:p>
        </p:txBody>
      </p:sp>
      <p:sp>
        <p:nvSpPr>
          <p:cNvPr id="73750" name="Rectangle 22"/>
          <p:cNvSpPr>
            <a:spLocks noGrp="1" noChangeArrowheads="1"/>
          </p:cNvSpPr>
          <p:nvPr>
            <p:ph type="title" idx="4294967295"/>
          </p:nvPr>
        </p:nvSpPr>
        <p:spPr>
          <a:xfrm>
            <a:off x="8978900" y="6858000"/>
            <a:ext cx="165100" cy="134938"/>
          </a:xfrm>
        </p:spPr>
        <p:txBody>
          <a:bodyPr/>
          <a:lstStyle/>
          <a:p>
            <a:r>
              <a:rPr lang="en-CA" sz="100"/>
              <a:t>Weather Summary – Day 8</a:t>
            </a:r>
          </a:p>
        </p:txBody>
      </p:sp>
      <p:sp>
        <p:nvSpPr>
          <p:cNvPr id="73751" name="Rectangle 23"/>
          <p:cNvSpPr>
            <a:spLocks noChangeArrowheads="1"/>
          </p:cNvSpPr>
          <p:nvPr/>
        </p:nvSpPr>
        <p:spPr bwMode="auto">
          <a:xfrm>
            <a:off x="3492500" y="2133600"/>
            <a:ext cx="935038" cy="244475"/>
          </a:xfrm>
          <a:prstGeom prst="rect">
            <a:avLst/>
          </a:prstGeom>
          <a:noFill/>
          <a:ln w="9525" algn="ctr">
            <a:noFill/>
            <a:miter lim="800000"/>
            <a:headEnd/>
            <a:tailEnd/>
          </a:ln>
          <a:effectLst/>
        </p:spPr>
        <p:txBody>
          <a:bodyPr>
            <a:spAutoFit/>
          </a:bodyPr>
          <a:lstStyle/>
          <a:p>
            <a:pPr algn="r"/>
            <a:r>
              <a:rPr lang="en-US" sz="1000"/>
              <a:t>--Km/h</a:t>
            </a:r>
          </a:p>
        </p:txBody>
      </p:sp>
      <p:sp>
        <p:nvSpPr>
          <p:cNvPr id="73752" name="Rectangle 24"/>
          <p:cNvSpPr>
            <a:spLocks noChangeArrowheads="1"/>
          </p:cNvSpPr>
          <p:nvPr/>
        </p:nvSpPr>
        <p:spPr bwMode="auto">
          <a:xfrm>
            <a:off x="3492500" y="1628775"/>
            <a:ext cx="962025" cy="304800"/>
          </a:xfrm>
          <a:prstGeom prst="rect">
            <a:avLst/>
          </a:prstGeom>
          <a:noFill/>
          <a:ln w="9525" algn="ctr">
            <a:noFill/>
            <a:miter lim="800000"/>
            <a:headEnd/>
            <a:tailEnd/>
          </a:ln>
          <a:effectLst/>
        </p:spPr>
        <p:txBody>
          <a:bodyPr>
            <a:spAutoFit/>
          </a:bodyPr>
          <a:lstStyle/>
          <a:p>
            <a:pPr algn="r"/>
            <a:r>
              <a:rPr lang="en-CA" sz="1400"/>
              <a:t>--mm</a:t>
            </a:r>
          </a:p>
        </p:txBody>
      </p:sp>
      <p:sp>
        <p:nvSpPr>
          <p:cNvPr id="73753" name="Rectangle 25"/>
          <p:cNvSpPr>
            <a:spLocks noChangeArrowheads="1"/>
          </p:cNvSpPr>
          <p:nvPr/>
        </p:nvSpPr>
        <p:spPr bwMode="auto">
          <a:xfrm>
            <a:off x="3492500" y="2636838"/>
            <a:ext cx="962025" cy="304800"/>
          </a:xfrm>
          <a:prstGeom prst="rect">
            <a:avLst/>
          </a:prstGeom>
          <a:noFill/>
          <a:ln w="9525" algn="ctr">
            <a:noFill/>
            <a:miter lim="800000"/>
            <a:headEnd/>
            <a:tailEnd/>
          </a:ln>
          <a:effectLst/>
        </p:spPr>
        <p:txBody>
          <a:bodyPr>
            <a:spAutoFit/>
          </a:bodyPr>
          <a:lstStyle/>
          <a:p>
            <a:pPr algn="ctr"/>
            <a:r>
              <a:rPr lang="en-CA" sz="140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0"/>
            <a:ext cx="8915400" cy="609600"/>
          </a:xfrm>
          <a:noFill/>
        </p:spPr>
        <p:txBody>
          <a:bodyPr/>
          <a:lstStyle/>
          <a:p>
            <a:r>
              <a:rPr lang="en-US" sz="2800"/>
              <a:t>Activity #8 – Extreme Weather</a:t>
            </a:r>
          </a:p>
        </p:txBody>
      </p:sp>
      <p:sp>
        <p:nvSpPr>
          <p:cNvPr id="27651" name="Text Box 3"/>
          <p:cNvSpPr txBox="1">
            <a:spLocks noChangeArrowheads="1"/>
          </p:cNvSpPr>
          <p:nvPr/>
        </p:nvSpPr>
        <p:spPr bwMode="auto">
          <a:xfrm>
            <a:off x="0" y="5181600"/>
            <a:ext cx="9144000" cy="581025"/>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Part 8.4</a:t>
            </a:r>
            <a:r>
              <a:rPr lang="en-US" sz="1600" dirty="0">
                <a:latin typeface="Arial" charset="0"/>
              </a:rPr>
              <a:t> – Read about the </a:t>
            </a:r>
            <a:r>
              <a:rPr lang="en-US" sz="1600" dirty="0">
                <a:latin typeface="Arial" charset="0"/>
                <a:hlinkClick r:id="rId4"/>
              </a:rPr>
              <a:t>Natural Hazards of Canada</a:t>
            </a:r>
            <a:r>
              <a:rPr lang="en-US" sz="1600" dirty="0">
                <a:latin typeface="Arial" charset="0"/>
              </a:rPr>
              <a:t>. Which do you think is the most likely to impact your community? Why? (2) </a:t>
            </a:r>
          </a:p>
        </p:txBody>
      </p:sp>
      <p:sp>
        <p:nvSpPr>
          <p:cNvPr id="27652" name="Text Box 4"/>
          <p:cNvSpPr txBox="1">
            <a:spLocks noChangeArrowheads="1"/>
          </p:cNvSpPr>
          <p:nvPr/>
        </p:nvSpPr>
        <p:spPr bwMode="auto">
          <a:xfrm>
            <a:off x="0" y="3733800"/>
            <a:ext cx="9144000" cy="581025"/>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Part 8.3</a:t>
            </a:r>
            <a:r>
              <a:rPr lang="en-US" sz="1600" dirty="0">
                <a:latin typeface="Arial" charset="0"/>
              </a:rPr>
              <a:t> – Visit the </a:t>
            </a:r>
            <a:r>
              <a:rPr lang="en-US" sz="1600" dirty="0">
                <a:latin typeface="Arial" charset="0"/>
                <a:hlinkClick r:id="rId5"/>
              </a:rPr>
              <a:t>Canadian Hurricane Centre</a:t>
            </a:r>
            <a:r>
              <a:rPr lang="en-US" sz="1600" dirty="0">
                <a:latin typeface="Arial" charset="0"/>
              </a:rPr>
              <a:t> to learn about hurricanes. Then, explain what hurricanes are and how they form. Remember to use your own wording. (3)</a:t>
            </a:r>
          </a:p>
        </p:txBody>
      </p:sp>
      <p:sp>
        <p:nvSpPr>
          <p:cNvPr id="27653" name="Text Box 5"/>
          <p:cNvSpPr txBox="1">
            <a:spLocks noChangeArrowheads="1"/>
          </p:cNvSpPr>
          <p:nvPr/>
        </p:nvSpPr>
        <p:spPr bwMode="auto">
          <a:xfrm>
            <a:off x="0" y="609600"/>
            <a:ext cx="9144000" cy="581025"/>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Part 8.1</a:t>
            </a:r>
            <a:r>
              <a:rPr lang="en-US" sz="1600" dirty="0">
                <a:latin typeface="Arial" charset="0"/>
              </a:rPr>
              <a:t> – When the need arises, </a:t>
            </a:r>
            <a:r>
              <a:rPr lang="en-US" sz="1600" dirty="0">
                <a:latin typeface="Arial" charset="0"/>
                <a:hlinkClick r:id="rId6"/>
              </a:rPr>
              <a:t>Weather Warnings</a:t>
            </a:r>
            <a:r>
              <a:rPr lang="en-US" sz="1600" dirty="0">
                <a:latin typeface="Arial" charset="0"/>
              </a:rPr>
              <a:t> are issued to warn Canadians about severe weather conditions. Look for a weather warning or watch and describe it here. (3)</a:t>
            </a:r>
          </a:p>
        </p:txBody>
      </p:sp>
      <p:sp>
        <p:nvSpPr>
          <p:cNvPr id="27654" name="Text Box 6"/>
          <p:cNvSpPr txBox="1">
            <a:spLocks noChangeArrowheads="1"/>
          </p:cNvSpPr>
          <p:nvPr/>
        </p:nvSpPr>
        <p:spPr bwMode="auto">
          <a:xfrm>
            <a:off x="0" y="2286000"/>
            <a:ext cx="7164388" cy="336550"/>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Part 8.2</a:t>
            </a:r>
            <a:r>
              <a:rPr lang="en-US" sz="1600" dirty="0">
                <a:latin typeface="Arial" charset="0"/>
              </a:rPr>
              <a:t> – What is the difference between a </a:t>
            </a:r>
            <a:r>
              <a:rPr lang="en-US" sz="1600" dirty="0">
                <a:latin typeface="Arial" charset="0"/>
                <a:hlinkClick r:id="rId7"/>
              </a:rPr>
              <a:t>Warning and Watch</a:t>
            </a:r>
            <a:r>
              <a:rPr lang="en-US" sz="1600" dirty="0">
                <a:latin typeface="Arial" charset="0"/>
              </a:rPr>
              <a:t>? (3)</a:t>
            </a:r>
          </a:p>
        </p:txBody>
      </p:sp>
      <p:graphicFrame>
        <p:nvGraphicFramePr>
          <p:cNvPr id="27692" name="Group 44"/>
          <p:cNvGraphicFramePr>
            <a:graphicFrameLocks noGrp="1"/>
          </p:cNvGraphicFramePr>
          <p:nvPr/>
        </p:nvGraphicFramePr>
        <p:xfrm>
          <a:off x="6877050" y="1219200"/>
          <a:ext cx="2266950" cy="1709740"/>
        </p:xfrm>
        <a:graphic>
          <a:graphicData uri="http://schemas.openxmlformats.org/drawingml/2006/table">
            <a:tbl>
              <a:tblPr/>
              <a:tblGrid>
                <a:gridCol w="647700"/>
                <a:gridCol w="1619250"/>
              </a:tblGrid>
              <a:tr h="27463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sng" strike="noStrike" cap="none" normalizeH="0" baseline="0" smtClean="0">
                          <a:ln>
                            <a:noFill/>
                          </a:ln>
                          <a:solidFill>
                            <a:schemeClr val="tx1"/>
                          </a:solidFill>
                          <a:effectLst/>
                          <a:latin typeface="Arial" charset="0"/>
                        </a:rPr>
                        <a:t>Weather Warning Categories</a:t>
                      </a:r>
                    </a:p>
                  </a:txBody>
                  <a:tcPr horzOverflow="overflow">
                    <a:lnL w="28575"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28575"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noFill/>
                  </a:tcPr>
                </a:tc>
                <a:tc hMerge="1">
                  <a:txBody>
                    <a:bodyPr/>
                    <a:lstStyle/>
                    <a:p>
                      <a:endParaRPr lang="en-US"/>
                    </a:p>
                  </a:txBody>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000" b="0" i="0" u="none" strike="noStrike" cap="none" normalizeH="0" baseline="0" smtClean="0">
                          <a:ln>
                            <a:noFill/>
                          </a:ln>
                          <a:solidFill>
                            <a:schemeClr val="tx1"/>
                          </a:solidFill>
                          <a:effectLst/>
                          <a:latin typeface="Arial" charset="0"/>
                        </a:rPr>
                        <a:t>Red</a:t>
                      </a:r>
                    </a:p>
                  </a:txBody>
                  <a:tcPr horzOverflow="overflow">
                    <a:lnL w="28575" cap="flat" cmpd="sng" algn="ctr">
                      <a:pattFill prst="sphere">
                        <a:fgClr>
                          <a:schemeClr val="tx1"/>
                        </a:fgClr>
                        <a:bgClr>
                          <a:srgbClr val="FFFFFF"/>
                        </a:bgClr>
                      </a:pattFill>
                      <a:prstDash val="solid"/>
                      <a:round/>
                      <a:headEnd type="none" w="med" len="med"/>
                      <a:tailEnd type="none" w="med" len="med"/>
                    </a:lnL>
                    <a:lnR w="12700"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Warning</a:t>
                      </a:r>
                    </a:p>
                  </a:txBody>
                  <a:tcPr horzOverflow="overflow">
                    <a:lnL w="12700"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000" b="0" i="0" u="none" strike="noStrike" cap="none" normalizeH="0" baseline="0" smtClean="0">
                          <a:ln>
                            <a:noFill/>
                          </a:ln>
                          <a:solidFill>
                            <a:schemeClr val="tx1"/>
                          </a:solidFill>
                          <a:effectLst/>
                          <a:latin typeface="Arial" charset="0"/>
                        </a:rPr>
                        <a:t>Yellow</a:t>
                      </a:r>
                    </a:p>
                  </a:txBody>
                  <a:tcPr horzOverflow="overflow">
                    <a:lnL w="28575" cap="flat" cmpd="sng" algn="ctr">
                      <a:pattFill prst="sphere">
                        <a:fgClr>
                          <a:schemeClr val="tx1"/>
                        </a:fgClr>
                        <a:bgClr>
                          <a:srgbClr val="FFFFFF"/>
                        </a:bgClr>
                      </a:pattFill>
                      <a:prstDash val="solid"/>
                      <a:round/>
                      <a:headEnd type="none" w="med" len="med"/>
                      <a:tailEnd type="none" w="med" len="med"/>
                    </a:lnL>
                    <a:lnR w="12700"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Watch</a:t>
                      </a:r>
                    </a:p>
                  </a:txBody>
                  <a:tcPr horzOverflow="overflow">
                    <a:lnL w="12700"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000" b="0" i="0" u="none" strike="noStrike" cap="none" normalizeH="0" baseline="0" smtClean="0">
                          <a:ln>
                            <a:noFill/>
                          </a:ln>
                          <a:solidFill>
                            <a:schemeClr val="tx1"/>
                          </a:solidFill>
                          <a:effectLst/>
                          <a:latin typeface="Arial" charset="0"/>
                        </a:rPr>
                        <a:t>Green</a:t>
                      </a:r>
                    </a:p>
                  </a:txBody>
                  <a:tcPr horzOverflow="overflow">
                    <a:lnL w="28575" cap="flat" cmpd="sng" algn="ctr">
                      <a:pattFill prst="sphere">
                        <a:fgClr>
                          <a:schemeClr val="tx1"/>
                        </a:fgClr>
                        <a:bgClr>
                          <a:srgbClr val="FFFFFF"/>
                        </a:bgClr>
                      </a:pattFill>
                      <a:prstDash val="solid"/>
                      <a:round/>
                      <a:headEnd type="none" w="med" len="med"/>
                      <a:tailEnd type="none" w="med" len="med"/>
                    </a:lnL>
                    <a:lnR w="12700"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Ended Warning or Watch</a:t>
                      </a:r>
                    </a:p>
                  </a:txBody>
                  <a:tcPr horzOverflow="overflow">
                    <a:lnL w="12700"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000" b="0" i="0" u="none" strike="noStrike" cap="none" normalizeH="0" baseline="0" smtClean="0">
                          <a:ln>
                            <a:noFill/>
                          </a:ln>
                          <a:solidFill>
                            <a:schemeClr val="tx1"/>
                          </a:solidFill>
                          <a:effectLst/>
                          <a:latin typeface="Arial" charset="0"/>
                        </a:rPr>
                        <a:t>Cream</a:t>
                      </a:r>
                    </a:p>
                  </a:txBody>
                  <a:tcPr horzOverflow="overflow">
                    <a:lnL w="28575" cap="flat" cmpd="sng" algn="ctr">
                      <a:pattFill prst="sphere">
                        <a:fgClr>
                          <a:schemeClr val="tx1"/>
                        </a:fgClr>
                        <a:bgClr>
                          <a:srgbClr val="FFFFFF"/>
                        </a:bgClr>
                      </a:pattFill>
                      <a:prstDash val="solid"/>
                      <a:round/>
                      <a:headEnd type="none" w="med" len="med"/>
                      <a:tailEnd type="none" w="med" len="med"/>
                    </a:lnL>
                    <a:lnR w="12700"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No Warning or Watch</a:t>
                      </a:r>
                    </a:p>
                  </a:txBody>
                  <a:tcPr horzOverflow="overflow">
                    <a:lnL w="12700"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000" b="0" i="0" u="none" strike="noStrike" cap="none" normalizeH="0" baseline="0" smtClean="0">
                          <a:ln>
                            <a:noFill/>
                          </a:ln>
                          <a:solidFill>
                            <a:schemeClr val="tx1"/>
                          </a:solidFill>
                          <a:effectLst/>
                          <a:latin typeface="Arial" charset="0"/>
                        </a:rPr>
                        <a:t>White</a:t>
                      </a:r>
                    </a:p>
                  </a:txBody>
                  <a:tcPr horzOverflow="overflow">
                    <a:lnL w="28575" cap="flat" cmpd="sng" algn="ctr">
                      <a:pattFill prst="sphere">
                        <a:fgClr>
                          <a:schemeClr val="tx1"/>
                        </a:fgClr>
                        <a:bgClr>
                          <a:srgbClr val="FFFFFF"/>
                        </a:bgClr>
                      </a:pattFill>
                      <a:prstDash val="solid"/>
                      <a:round/>
                      <a:headEnd type="none" w="med" len="med"/>
                      <a:tailEnd type="none" w="med" len="med"/>
                    </a:lnL>
                    <a:lnR w="12700"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28575"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No forecast Service</a:t>
                      </a:r>
                    </a:p>
                  </a:txBody>
                  <a:tcPr horzOverflow="overflow">
                    <a:lnL w="12700"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28575" cap="flat" cmpd="sng" algn="ctr">
                      <a:pattFill prst="sphere">
                        <a:fgClr>
                          <a:schemeClr val="tx1"/>
                        </a:fgClr>
                        <a:bgClr>
                          <a:srgbClr val="FFFFFF"/>
                        </a:bgClr>
                      </a:pattFill>
                      <a:prstDash val="solid"/>
                      <a:round/>
                      <a:headEnd type="none" w="med" len="med"/>
                      <a:tailEnd type="none" w="med" len="med"/>
                    </a:lnB>
                    <a:lnTlToBr>
                      <a:noFill/>
                    </a:lnTlToBr>
                    <a:lnBlToTr>
                      <a:noFill/>
                    </a:lnBlToTr>
                    <a:noFill/>
                  </a:tcPr>
                </a:tc>
              </a:tr>
            </a:tbl>
          </a:graphicData>
        </a:graphic>
      </p:graphicFrame>
      <p:sp>
        <p:nvSpPr>
          <p:cNvPr id="27677" name="Text Box 29"/>
          <p:cNvSpPr txBox="1">
            <a:spLocks noChangeArrowheads="1"/>
          </p:cNvSpPr>
          <p:nvPr/>
        </p:nvSpPr>
        <p:spPr bwMode="auto">
          <a:xfrm>
            <a:off x="0" y="1143000"/>
            <a:ext cx="6877050"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 </a:t>
            </a: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p:txBody>
      </p:sp>
      <p:sp>
        <p:nvSpPr>
          <p:cNvPr id="27678" name="Text Box 30"/>
          <p:cNvSpPr txBox="1">
            <a:spLocks noChangeArrowheads="1"/>
          </p:cNvSpPr>
          <p:nvPr/>
        </p:nvSpPr>
        <p:spPr bwMode="auto">
          <a:xfrm>
            <a:off x="0" y="2590800"/>
            <a:ext cx="6804025"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p:txBody>
      </p:sp>
      <p:sp>
        <p:nvSpPr>
          <p:cNvPr id="27679" name="Text Box 31"/>
          <p:cNvSpPr txBox="1">
            <a:spLocks noChangeArrowheads="1"/>
          </p:cNvSpPr>
          <p:nvPr/>
        </p:nvSpPr>
        <p:spPr bwMode="auto">
          <a:xfrm>
            <a:off x="0" y="4267200"/>
            <a:ext cx="9144000" cy="1069975"/>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p:txBody>
      </p:sp>
      <p:sp>
        <p:nvSpPr>
          <p:cNvPr id="27680" name="Text Box 32"/>
          <p:cNvSpPr txBox="1">
            <a:spLocks noChangeArrowheads="1"/>
          </p:cNvSpPr>
          <p:nvPr/>
        </p:nvSpPr>
        <p:spPr bwMode="auto">
          <a:xfrm>
            <a:off x="0" y="5715000"/>
            <a:ext cx="9144000"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p:txBody>
      </p:sp>
      <p:sp>
        <p:nvSpPr>
          <p:cNvPr id="27681" name="Text Box 33"/>
          <p:cNvSpPr txBox="1">
            <a:spLocks noChangeArrowheads="1"/>
          </p:cNvSpPr>
          <p:nvPr/>
        </p:nvSpPr>
        <p:spPr bwMode="auto">
          <a:xfrm>
            <a:off x="0" y="6453188"/>
            <a:ext cx="9144000" cy="404812"/>
          </a:xfrm>
          <a:prstGeom prst="rect">
            <a:avLst/>
          </a:prstGeom>
          <a:solidFill>
            <a:srgbClr val="CCFFCC"/>
          </a:solidFill>
          <a:ln w="38100">
            <a:pattFill prst="sphere">
              <a:fgClr>
                <a:schemeClr val="tx1"/>
              </a:fgClr>
              <a:bgClr>
                <a:srgbClr val="FFFFFF"/>
              </a:bgClr>
            </a:pattFill>
            <a:miter lim="800000"/>
            <a:headEnd/>
            <a:tailEnd/>
          </a:ln>
          <a:effectLst/>
        </p:spPr>
        <p:txBody>
          <a:bodyPr>
            <a:spAutoFit/>
          </a:bodyPr>
          <a:lstStyle/>
          <a:p>
            <a:pPr algn="r">
              <a:spcBef>
                <a:spcPct val="50000"/>
              </a:spcBef>
            </a:pPr>
            <a:r>
              <a:rPr lang="en-US" dirty="0">
                <a:latin typeface="Arial" charset="0"/>
                <a:hlinkClick r:id="rId8"/>
              </a:rPr>
              <a:t>CBC Forces of Nature</a:t>
            </a:r>
            <a:r>
              <a:rPr lang="en-US" dirty="0">
                <a:latin typeface="Arial" charset="0"/>
              </a:rPr>
              <a:t> </a:t>
            </a:r>
            <a:r>
              <a:rPr lang="en-US" dirty="0">
                <a:solidFill>
                  <a:srgbClr val="FF0000"/>
                </a:solidFill>
                <a:latin typeface="Arial" charset="0"/>
                <a:sym typeface="Wingdings" pitchFamily="2" charset="2"/>
              </a:rPr>
              <a:t></a:t>
            </a:r>
            <a:r>
              <a:rPr lang="en-US" dirty="0">
                <a:latin typeface="Arial" charset="0"/>
              </a:rPr>
              <a:t> </a:t>
            </a:r>
            <a:r>
              <a:rPr lang="en-US" dirty="0">
                <a:latin typeface="Arial" charset="0"/>
                <a:hlinkClick r:id="rId9"/>
              </a:rPr>
              <a:t>Severe Weather Watcher's Handbook</a:t>
            </a:r>
            <a:endParaRPr lang="en-US" dirty="0">
              <a:latin typeface="Arial" charset="0"/>
            </a:endParaRPr>
          </a:p>
        </p:txBody>
      </p:sp>
      <p:sp>
        <p:nvSpPr>
          <p:cNvPr id="27682" name="WordArt 34"/>
          <p:cNvSpPr>
            <a:spLocks noChangeArrowheads="1" noChangeShapeType="1" noTextEdit="1"/>
          </p:cNvSpPr>
          <p:nvPr/>
        </p:nvSpPr>
        <p:spPr bwMode="auto">
          <a:xfrm rot="856564">
            <a:off x="228600" y="6324600"/>
            <a:ext cx="1492250" cy="703263"/>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a:tailEnd/>
                </a:ln>
                <a:gradFill rotWithShape="1">
                  <a:gsLst>
                    <a:gs pos="0">
                      <a:srgbClr val="3366FF"/>
                    </a:gs>
                    <a:gs pos="100000">
                      <a:srgbClr val="33CCCC"/>
                    </a:gs>
                  </a:gsLst>
                  <a:lin ang="2700000" scaled="1"/>
                </a:gradFill>
                <a:latin typeface="Arial Black"/>
              </a:rPr>
              <a:t>Look Into It!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804863" y="58738"/>
            <a:ext cx="1441450"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74755" name="Text Box 3"/>
          <p:cNvSpPr txBox="1">
            <a:spLocks noChangeArrowheads="1"/>
          </p:cNvSpPr>
          <p:nvPr/>
        </p:nvSpPr>
        <p:spPr bwMode="auto">
          <a:xfrm>
            <a:off x="755650" y="80963"/>
            <a:ext cx="1512888" cy="366712"/>
          </a:xfrm>
          <a:prstGeom prst="rect">
            <a:avLst/>
          </a:prstGeom>
          <a:noFill/>
          <a:ln w="9525" algn="ctr">
            <a:noFill/>
            <a:miter lim="800000"/>
            <a:headEnd/>
            <a:tailEnd/>
          </a:ln>
          <a:effectLst/>
        </p:spPr>
        <p:txBody>
          <a:bodyPr>
            <a:spAutoFit/>
          </a:bodyPr>
          <a:lstStyle/>
          <a:p>
            <a:pPr algn="ctr">
              <a:spcBef>
                <a:spcPct val="50000"/>
              </a:spcBef>
            </a:pPr>
            <a:r>
              <a:rPr lang="en-US"/>
              <a:t>Day</a:t>
            </a:r>
          </a:p>
        </p:txBody>
      </p:sp>
      <p:sp>
        <p:nvSpPr>
          <p:cNvPr id="74756" name="Text Box 4"/>
          <p:cNvSpPr txBox="1">
            <a:spLocks noChangeArrowheads="1"/>
          </p:cNvSpPr>
          <p:nvPr/>
        </p:nvSpPr>
        <p:spPr bwMode="auto">
          <a:xfrm>
            <a:off x="2308225" y="63500"/>
            <a:ext cx="2263775" cy="366713"/>
          </a:xfrm>
          <a:prstGeom prst="rect">
            <a:avLst/>
          </a:prstGeom>
          <a:noFill/>
          <a:ln w="9525" algn="ctr">
            <a:noFill/>
            <a:miter lim="800000"/>
            <a:headEnd/>
            <a:tailEnd/>
          </a:ln>
          <a:effectLst/>
        </p:spPr>
        <p:txBody>
          <a:bodyPr>
            <a:spAutoFit/>
          </a:bodyPr>
          <a:lstStyle/>
          <a:p>
            <a:pPr algn="ctr">
              <a:spcBef>
                <a:spcPct val="50000"/>
              </a:spcBef>
            </a:pPr>
            <a:r>
              <a:rPr lang="en-US"/>
              <a:t>Date</a:t>
            </a:r>
          </a:p>
        </p:txBody>
      </p:sp>
      <p:sp>
        <p:nvSpPr>
          <p:cNvPr id="74757" name="Rectangle 5"/>
          <p:cNvSpPr>
            <a:spLocks noChangeArrowheads="1"/>
          </p:cNvSpPr>
          <p:nvPr/>
        </p:nvSpPr>
        <p:spPr bwMode="auto">
          <a:xfrm>
            <a:off x="1258888" y="160813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4758" name="Rectangle 6"/>
          <p:cNvSpPr>
            <a:spLocks noChangeArrowheads="1"/>
          </p:cNvSpPr>
          <p:nvPr/>
        </p:nvSpPr>
        <p:spPr bwMode="auto">
          <a:xfrm>
            <a:off x="1258888" y="2111375"/>
            <a:ext cx="809625" cy="304800"/>
          </a:xfrm>
          <a:prstGeom prst="rect">
            <a:avLst/>
          </a:prstGeom>
          <a:noFill/>
          <a:ln w="9525" algn="ctr">
            <a:noFill/>
            <a:miter lim="800000"/>
            <a:headEnd/>
            <a:tailEnd/>
          </a:ln>
          <a:effectLst/>
        </p:spPr>
        <p:txBody>
          <a:bodyPr>
            <a:spAutoFit/>
          </a:bodyPr>
          <a:lstStyle/>
          <a:p>
            <a:pPr algn="r"/>
            <a:r>
              <a:rPr lang="en-US" sz="1400"/>
              <a:t>--%</a:t>
            </a:r>
          </a:p>
        </p:txBody>
      </p:sp>
      <p:sp>
        <p:nvSpPr>
          <p:cNvPr id="74759" name="Rectangle 7"/>
          <p:cNvSpPr>
            <a:spLocks noChangeArrowheads="1"/>
          </p:cNvSpPr>
          <p:nvPr/>
        </p:nvSpPr>
        <p:spPr bwMode="auto">
          <a:xfrm>
            <a:off x="1258888" y="2616200"/>
            <a:ext cx="871537" cy="304800"/>
          </a:xfrm>
          <a:prstGeom prst="rect">
            <a:avLst/>
          </a:prstGeom>
          <a:noFill/>
          <a:ln w="9525" algn="ctr">
            <a:noFill/>
            <a:miter lim="800000"/>
            <a:headEnd/>
            <a:tailEnd/>
          </a:ln>
          <a:effectLst/>
        </p:spPr>
        <p:txBody>
          <a:bodyPr>
            <a:spAutoFit/>
          </a:bodyPr>
          <a:lstStyle/>
          <a:p>
            <a:pPr algn="r"/>
            <a:r>
              <a:rPr lang="en-US" sz="1400"/>
              <a:t>--hPa</a:t>
            </a:r>
            <a:endParaRPr lang="en-CA" sz="1400"/>
          </a:p>
        </p:txBody>
      </p:sp>
      <p:sp>
        <p:nvSpPr>
          <p:cNvPr id="74762" name="Rectangle 10"/>
          <p:cNvSpPr>
            <a:spLocks noChangeArrowheads="1"/>
          </p:cNvSpPr>
          <p:nvPr/>
        </p:nvSpPr>
        <p:spPr bwMode="auto">
          <a:xfrm>
            <a:off x="1252538" y="311308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4763" name="Rectangle 11"/>
          <p:cNvSpPr>
            <a:spLocks noChangeArrowheads="1"/>
          </p:cNvSpPr>
          <p:nvPr/>
        </p:nvSpPr>
        <p:spPr bwMode="auto">
          <a:xfrm>
            <a:off x="3492500" y="3141663"/>
            <a:ext cx="99695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4764" name="Rectangle 12" descr="Sunrise"/>
          <p:cNvSpPr>
            <a:spLocks noChangeArrowheads="1"/>
          </p:cNvSpPr>
          <p:nvPr/>
        </p:nvSpPr>
        <p:spPr bwMode="auto">
          <a:xfrm>
            <a:off x="827088" y="620713"/>
            <a:ext cx="1368425" cy="304800"/>
          </a:xfrm>
          <a:prstGeom prst="rect">
            <a:avLst/>
          </a:prstGeom>
          <a:noFill/>
          <a:ln w="9525" algn="ctr">
            <a:noFill/>
            <a:miter lim="800000"/>
            <a:headEnd/>
            <a:tailEnd/>
          </a:ln>
          <a:effectLst/>
        </p:spPr>
        <p:txBody>
          <a:bodyPr>
            <a:spAutoFit/>
          </a:bodyPr>
          <a:lstStyle/>
          <a:p>
            <a:pPr algn="r"/>
            <a:r>
              <a:rPr lang="en-CA" sz="1400"/>
              <a:t>--am</a:t>
            </a:r>
          </a:p>
        </p:txBody>
      </p:sp>
      <p:sp>
        <p:nvSpPr>
          <p:cNvPr id="74765" name="Rectangle 13" descr="Sunset"/>
          <p:cNvSpPr>
            <a:spLocks noChangeArrowheads="1"/>
          </p:cNvSpPr>
          <p:nvPr/>
        </p:nvSpPr>
        <p:spPr bwMode="auto">
          <a:xfrm>
            <a:off x="3059113" y="620713"/>
            <a:ext cx="1368425" cy="304800"/>
          </a:xfrm>
          <a:prstGeom prst="rect">
            <a:avLst/>
          </a:prstGeom>
          <a:noFill/>
          <a:ln w="9525" algn="ctr">
            <a:noFill/>
            <a:miter lim="800000"/>
            <a:headEnd/>
            <a:tailEnd/>
          </a:ln>
          <a:effectLst/>
        </p:spPr>
        <p:txBody>
          <a:bodyPr>
            <a:spAutoFit/>
          </a:bodyPr>
          <a:lstStyle/>
          <a:p>
            <a:pPr algn="r"/>
            <a:r>
              <a:rPr lang="en-CA" sz="1400"/>
              <a:t>--pm</a:t>
            </a:r>
          </a:p>
        </p:txBody>
      </p:sp>
      <p:sp>
        <p:nvSpPr>
          <p:cNvPr id="74766" name="Text Box 14"/>
          <p:cNvSpPr txBox="1">
            <a:spLocks noChangeArrowheads="1"/>
          </p:cNvSpPr>
          <p:nvPr/>
        </p:nvSpPr>
        <p:spPr bwMode="auto">
          <a:xfrm>
            <a:off x="5651500" y="3068638"/>
            <a:ext cx="1152525"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74767" name="Text Box 15"/>
          <p:cNvSpPr txBox="1">
            <a:spLocks noChangeArrowheads="1"/>
          </p:cNvSpPr>
          <p:nvPr/>
        </p:nvSpPr>
        <p:spPr bwMode="auto">
          <a:xfrm>
            <a:off x="5292725" y="3141663"/>
            <a:ext cx="1379538"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74768" name="Text Box 16"/>
          <p:cNvSpPr txBox="1">
            <a:spLocks noChangeArrowheads="1"/>
          </p:cNvSpPr>
          <p:nvPr/>
        </p:nvSpPr>
        <p:spPr bwMode="auto">
          <a:xfrm>
            <a:off x="7596188" y="3141663"/>
            <a:ext cx="1406525"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74770" name="Text Box 18"/>
          <p:cNvSpPr txBox="1">
            <a:spLocks noChangeArrowheads="1"/>
          </p:cNvSpPr>
          <p:nvPr/>
        </p:nvSpPr>
        <p:spPr bwMode="auto">
          <a:xfrm>
            <a:off x="0" y="0"/>
            <a:ext cx="755650" cy="366713"/>
          </a:xfrm>
          <a:prstGeom prst="rect">
            <a:avLst/>
          </a:prstGeom>
          <a:noFill/>
          <a:ln w="9525" algn="ctr">
            <a:noFill/>
            <a:miter lim="800000"/>
            <a:headEnd/>
            <a:tailEnd/>
          </a:ln>
          <a:effectLst/>
        </p:spPr>
        <p:txBody>
          <a:bodyPr>
            <a:spAutoFit/>
          </a:bodyPr>
          <a:lstStyle/>
          <a:p>
            <a:pPr algn="ctr">
              <a:spcBef>
                <a:spcPct val="50000"/>
              </a:spcBef>
            </a:pPr>
            <a:endParaRPr lang="en-CA"/>
          </a:p>
        </p:txBody>
      </p:sp>
      <p:sp>
        <p:nvSpPr>
          <p:cNvPr id="74771" name="Text Box 19"/>
          <p:cNvSpPr txBox="1">
            <a:spLocks noChangeArrowheads="1"/>
          </p:cNvSpPr>
          <p:nvPr/>
        </p:nvSpPr>
        <p:spPr bwMode="auto">
          <a:xfrm>
            <a:off x="34925" y="58738"/>
            <a:ext cx="720725" cy="458787"/>
          </a:xfrm>
          <a:prstGeom prst="rect">
            <a:avLst/>
          </a:prstGeom>
          <a:noFill/>
          <a:ln w="9525" algn="ctr">
            <a:noFill/>
            <a:miter lim="800000"/>
            <a:headEnd/>
            <a:tailEnd/>
          </a:ln>
          <a:effectLst/>
        </p:spPr>
        <p:txBody>
          <a:bodyPr>
            <a:spAutoFit/>
          </a:bodyPr>
          <a:lstStyle/>
          <a:p>
            <a:pPr algn="ctr">
              <a:spcBef>
                <a:spcPct val="50000"/>
              </a:spcBef>
            </a:pPr>
            <a:r>
              <a:rPr lang="en-US" sz="600" b="1"/>
              <a:t>Observation</a:t>
            </a:r>
            <a:r>
              <a:rPr lang="en-US"/>
              <a:t>#9</a:t>
            </a:r>
          </a:p>
        </p:txBody>
      </p:sp>
      <p:sp>
        <p:nvSpPr>
          <p:cNvPr id="74772" name="Text Box 20"/>
          <p:cNvSpPr txBox="1">
            <a:spLocks noChangeArrowheads="1"/>
          </p:cNvSpPr>
          <p:nvPr/>
        </p:nvSpPr>
        <p:spPr bwMode="auto">
          <a:xfrm>
            <a:off x="1312863" y="3621088"/>
            <a:ext cx="7739062" cy="304800"/>
          </a:xfrm>
          <a:prstGeom prst="rect">
            <a:avLst/>
          </a:prstGeom>
          <a:noFill/>
          <a:ln w="9525" algn="ctr">
            <a:noFill/>
            <a:miter lim="800000"/>
            <a:headEnd/>
            <a:tailEnd/>
          </a:ln>
          <a:effectLst/>
        </p:spPr>
        <p:txBody>
          <a:bodyPr>
            <a:spAutoFit/>
          </a:bodyPr>
          <a:lstStyle/>
          <a:p>
            <a:pPr>
              <a:spcBef>
                <a:spcPct val="50000"/>
              </a:spcBef>
            </a:pPr>
            <a:r>
              <a:rPr lang="en-US" sz="1400"/>
              <a:t>---</a:t>
            </a:r>
          </a:p>
        </p:txBody>
      </p:sp>
      <p:sp>
        <p:nvSpPr>
          <p:cNvPr id="74773" name="Text Box 21"/>
          <p:cNvSpPr txBox="1">
            <a:spLocks noChangeArrowheads="1"/>
          </p:cNvSpPr>
          <p:nvPr/>
        </p:nvSpPr>
        <p:spPr bwMode="auto">
          <a:xfrm>
            <a:off x="79375" y="4248150"/>
            <a:ext cx="8915400" cy="2093913"/>
          </a:xfrm>
          <a:prstGeom prst="rect">
            <a:avLst/>
          </a:prstGeom>
          <a:noFill/>
          <a:ln w="9525" algn="ctr">
            <a:noFill/>
            <a:miter lim="800000"/>
            <a:headEnd/>
            <a:tailEnd/>
          </a:ln>
          <a:effectLst/>
        </p:spPr>
        <p:txBody>
          <a:bodyPr>
            <a:spAutoFit/>
          </a:bodyPr>
          <a:lstStyle/>
          <a:p>
            <a:r>
              <a:rPr lang="en-US" sz="1400"/>
              <a:t>Activity #9 – Preparing for Weather Emergencies</a:t>
            </a:r>
            <a:endParaRPr lang="en-US" sz="1400" b="1"/>
          </a:p>
          <a:p>
            <a:endParaRPr lang="en-US" sz="1400"/>
          </a:p>
          <a:p>
            <a:r>
              <a:rPr lang="en-US" sz="1400"/>
              <a:t>Objectives…</a:t>
            </a:r>
          </a:p>
          <a:p>
            <a:r>
              <a:rPr lang="en-US" sz="1400"/>
              <a:t> Find out how governments keep people informed with Weather Radio</a:t>
            </a:r>
          </a:p>
          <a:p>
            <a:r>
              <a:rPr lang="en-US" sz="1400"/>
              <a:t> Evaluate different options for surviving during a winter power outage</a:t>
            </a:r>
          </a:p>
          <a:p>
            <a:endParaRPr lang="en-US" sz="1400"/>
          </a:p>
          <a:p>
            <a:r>
              <a:rPr lang="en-US" sz="1400"/>
              <a:t>Key Terms…</a:t>
            </a:r>
          </a:p>
          <a:p>
            <a:r>
              <a:rPr lang="en-US" sz="1400"/>
              <a:t>Weather Radio / Precaution / Emergency Survival Kit</a:t>
            </a:r>
            <a:endParaRPr lang="en-CA" sz="1400"/>
          </a:p>
        </p:txBody>
      </p:sp>
      <p:sp>
        <p:nvSpPr>
          <p:cNvPr id="74774" name="Rectangle 22"/>
          <p:cNvSpPr>
            <a:spLocks noChangeArrowheads="1"/>
          </p:cNvSpPr>
          <p:nvPr/>
        </p:nvSpPr>
        <p:spPr bwMode="auto">
          <a:xfrm>
            <a:off x="8701088" y="6792913"/>
            <a:ext cx="442912" cy="130175"/>
          </a:xfrm>
          <a:prstGeom prst="rect">
            <a:avLst/>
          </a:prstGeom>
          <a:noFill/>
          <a:ln w="9525">
            <a:noFill/>
            <a:miter lim="800000"/>
            <a:headEnd/>
            <a:tailEnd/>
          </a:ln>
          <a:effectLst/>
        </p:spPr>
        <p:txBody>
          <a:bodyPr anchor="ctr"/>
          <a:lstStyle/>
          <a:p>
            <a:pPr algn="ctr">
              <a:spcBef>
                <a:spcPct val="0"/>
              </a:spcBef>
            </a:pPr>
            <a:r>
              <a:rPr lang="en-CA" sz="100">
                <a:solidFill>
                  <a:schemeClr val="tx2"/>
                </a:solidFill>
                <a:latin typeface="Arial" charset="0"/>
              </a:rPr>
              <a:t>Weather Summary – Day 10</a:t>
            </a:r>
          </a:p>
        </p:txBody>
      </p:sp>
      <p:sp>
        <p:nvSpPr>
          <p:cNvPr id="74776" name="Rectangle 24"/>
          <p:cNvSpPr>
            <a:spLocks noGrp="1" noChangeArrowheads="1"/>
          </p:cNvSpPr>
          <p:nvPr>
            <p:ph type="title" idx="4294967295"/>
          </p:nvPr>
        </p:nvSpPr>
        <p:spPr>
          <a:xfrm>
            <a:off x="8893175" y="6858000"/>
            <a:ext cx="250825" cy="100013"/>
          </a:xfrm>
        </p:spPr>
        <p:txBody>
          <a:bodyPr/>
          <a:lstStyle/>
          <a:p>
            <a:r>
              <a:rPr lang="en-CA" sz="100"/>
              <a:t>Weather Summary – Day 9</a:t>
            </a:r>
          </a:p>
        </p:txBody>
      </p:sp>
      <p:sp>
        <p:nvSpPr>
          <p:cNvPr id="74780" name="Rectangle 28"/>
          <p:cNvSpPr>
            <a:spLocks noChangeArrowheads="1"/>
          </p:cNvSpPr>
          <p:nvPr/>
        </p:nvSpPr>
        <p:spPr bwMode="auto">
          <a:xfrm>
            <a:off x="3492500" y="2133600"/>
            <a:ext cx="935038" cy="244475"/>
          </a:xfrm>
          <a:prstGeom prst="rect">
            <a:avLst/>
          </a:prstGeom>
          <a:noFill/>
          <a:ln w="9525" algn="ctr">
            <a:noFill/>
            <a:miter lim="800000"/>
            <a:headEnd/>
            <a:tailEnd/>
          </a:ln>
          <a:effectLst/>
        </p:spPr>
        <p:txBody>
          <a:bodyPr>
            <a:spAutoFit/>
          </a:bodyPr>
          <a:lstStyle/>
          <a:p>
            <a:pPr algn="r"/>
            <a:r>
              <a:rPr lang="en-US" sz="1000"/>
              <a:t>--Km/h</a:t>
            </a:r>
          </a:p>
        </p:txBody>
      </p:sp>
      <p:sp>
        <p:nvSpPr>
          <p:cNvPr id="74781" name="Rectangle 29"/>
          <p:cNvSpPr>
            <a:spLocks noChangeArrowheads="1"/>
          </p:cNvSpPr>
          <p:nvPr/>
        </p:nvSpPr>
        <p:spPr bwMode="auto">
          <a:xfrm>
            <a:off x="3492500" y="1628775"/>
            <a:ext cx="962025" cy="304800"/>
          </a:xfrm>
          <a:prstGeom prst="rect">
            <a:avLst/>
          </a:prstGeom>
          <a:noFill/>
          <a:ln w="9525" algn="ctr">
            <a:noFill/>
            <a:miter lim="800000"/>
            <a:headEnd/>
            <a:tailEnd/>
          </a:ln>
          <a:effectLst/>
        </p:spPr>
        <p:txBody>
          <a:bodyPr>
            <a:spAutoFit/>
          </a:bodyPr>
          <a:lstStyle/>
          <a:p>
            <a:pPr algn="r"/>
            <a:r>
              <a:rPr lang="en-CA" sz="1400"/>
              <a:t>--mm</a:t>
            </a:r>
          </a:p>
        </p:txBody>
      </p:sp>
      <p:sp>
        <p:nvSpPr>
          <p:cNvPr id="74782" name="Rectangle 30"/>
          <p:cNvSpPr>
            <a:spLocks noChangeArrowheads="1"/>
          </p:cNvSpPr>
          <p:nvPr/>
        </p:nvSpPr>
        <p:spPr bwMode="auto">
          <a:xfrm>
            <a:off x="3492500" y="2636838"/>
            <a:ext cx="962025" cy="304800"/>
          </a:xfrm>
          <a:prstGeom prst="rect">
            <a:avLst/>
          </a:prstGeom>
          <a:noFill/>
          <a:ln w="9525" algn="ctr">
            <a:noFill/>
            <a:miter lim="800000"/>
            <a:headEnd/>
            <a:tailEnd/>
          </a:ln>
          <a:effectLst/>
        </p:spPr>
        <p:txBody>
          <a:bodyPr>
            <a:spAutoFit/>
          </a:bodyPr>
          <a:lstStyle/>
          <a:p>
            <a:pPr algn="ctr"/>
            <a:r>
              <a:rPr lang="en-CA" sz="140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0"/>
            <a:ext cx="8763000" cy="563563"/>
          </a:xfrm>
          <a:noFill/>
        </p:spPr>
        <p:txBody>
          <a:bodyPr/>
          <a:lstStyle/>
          <a:p>
            <a:r>
              <a:rPr lang="en-US" sz="2800"/>
              <a:t>Activity #9 – Preparing for Weather Emergencies</a:t>
            </a:r>
          </a:p>
        </p:txBody>
      </p:sp>
      <p:sp>
        <p:nvSpPr>
          <p:cNvPr id="29699" name="Text Box 3"/>
          <p:cNvSpPr txBox="1">
            <a:spLocks noChangeArrowheads="1"/>
          </p:cNvSpPr>
          <p:nvPr/>
        </p:nvSpPr>
        <p:spPr bwMode="auto">
          <a:xfrm>
            <a:off x="0" y="3962400"/>
            <a:ext cx="9144000" cy="581025"/>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Part 9.3</a:t>
            </a:r>
            <a:r>
              <a:rPr lang="en-US" sz="1600" dirty="0">
                <a:latin typeface="Arial" charset="0"/>
              </a:rPr>
              <a:t> – Prepare your emergency survival kit. Decide what items you would need to put in it to cope with emergencies year round. </a:t>
            </a:r>
            <a:r>
              <a:rPr lang="en-US" sz="1600" dirty="0">
                <a:latin typeface="Arial" charset="0"/>
                <a:hlinkClick r:id="rId4"/>
              </a:rPr>
              <a:t>Public Safety and Emergency Preparedness</a:t>
            </a:r>
            <a:r>
              <a:rPr lang="en-US" sz="1600" dirty="0">
                <a:latin typeface="Arial" charset="0"/>
              </a:rPr>
              <a:t> can help. (6)  </a:t>
            </a:r>
          </a:p>
        </p:txBody>
      </p:sp>
      <p:sp>
        <p:nvSpPr>
          <p:cNvPr id="29700" name="Text Box 4"/>
          <p:cNvSpPr txBox="1">
            <a:spLocks noChangeArrowheads="1"/>
          </p:cNvSpPr>
          <p:nvPr/>
        </p:nvSpPr>
        <p:spPr bwMode="auto">
          <a:xfrm>
            <a:off x="0" y="457200"/>
            <a:ext cx="9144000" cy="581025"/>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Part 9.1</a:t>
            </a:r>
            <a:r>
              <a:rPr lang="en-US" sz="1600" dirty="0">
                <a:latin typeface="Arial" charset="0"/>
              </a:rPr>
              <a:t> – Weather Radio is one way Canadians can stay informed about weather emergencies. Check out the </a:t>
            </a:r>
            <a:r>
              <a:rPr lang="en-US" sz="1600" dirty="0">
                <a:latin typeface="Arial" charset="0"/>
                <a:hlinkClick r:id="rId5"/>
              </a:rPr>
              <a:t>Weather Radio</a:t>
            </a:r>
            <a:r>
              <a:rPr lang="en-US" sz="1600" dirty="0">
                <a:latin typeface="Arial" charset="0"/>
              </a:rPr>
              <a:t> site and answer these questions. </a:t>
            </a:r>
            <a:r>
              <a:rPr lang="en-US" sz="1400" dirty="0">
                <a:latin typeface="Arial" charset="0"/>
              </a:rPr>
              <a:t>(If this site is unavailable try another.) </a:t>
            </a:r>
          </a:p>
        </p:txBody>
      </p:sp>
      <p:sp>
        <p:nvSpPr>
          <p:cNvPr id="29701" name="Text Box 5"/>
          <p:cNvSpPr txBox="1">
            <a:spLocks noChangeArrowheads="1"/>
          </p:cNvSpPr>
          <p:nvPr/>
        </p:nvSpPr>
        <p:spPr bwMode="auto">
          <a:xfrm>
            <a:off x="0" y="2133600"/>
            <a:ext cx="9144000" cy="581025"/>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Part 9.2</a:t>
            </a:r>
            <a:r>
              <a:rPr lang="en-US" sz="1600" dirty="0">
                <a:latin typeface="Arial" charset="0"/>
              </a:rPr>
              <a:t> – </a:t>
            </a:r>
            <a:r>
              <a:rPr lang="en-US" sz="1600" dirty="0">
                <a:latin typeface="Arial" charset="0"/>
                <a:hlinkClick r:id="rId6"/>
              </a:rPr>
              <a:t>Winter power failures</a:t>
            </a:r>
            <a:r>
              <a:rPr lang="en-US" sz="1600" dirty="0">
                <a:latin typeface="Arial" charset="0"/>
              </a:rPr>
              <a:t> are not uncommon during New Brunswick winters. What are five key steps you can take to keep you and your family safe and comfortable during an outage? (5)</a:t>
            </a:r>
          </a:p>
        </p:txBody>
      </p:sp>
      <p:sp>
        <p:nvSpPr>
          <p:cNvPr id="29702" name="Text Box 6"/>
          <p:cNvSpPr txBox="1">
            <a:spLocks noChangeArrowheads="1"/>
          </p:cNvSpPr>
          <p:nvPr/>
        </p:nvSpPr>
        <p:spPr bwMode="auto">
          <a:xfrm>
            <a:off x="0" y="990600"/>
            <a:ext cx="9144000" cy="1069975"/>
          </a:xfrm>
          <a:prstGeom prst="rect">
            <a:avLst/>
          </a:prstGeom>
          <a:noFill/>
          <a:ln w="9525">
            <a:noFill/>
            <a:miter lim="800000"/>
            <a:headEnd/>
            <a:tailEnd/>
          </a:ln>
          <a:effectLst/>
        </p:spPr>
        <p:txBody>
          <a:bodyPr>
            <a:spAutoFit/>
          </a:bodyPr>
          <a:lstStyle/>
          <a:p>
            <a:pPr>
              <a:spcBef>
                <a:spcPct val="0"/>
              </a:spcBef>
            </a:pPr>
            <a:r>
              <a:rPr lang="en-US" sz="1600">
                <a:latin typeface="Arial" charset="0"/>
              </a:rPr>
              <a:t>A) What is the purpose of Weather Radio? (2)</a:t>
            </a:r>
            <a:r>
              <a:rPr lang="en-US" sz="1600">
                <a:solidFill>
                  <a:srgbClr val="FF0000"/>
                </a:solidFill>
                <a:latin typeface="Arial" charset="0"/>
              </a:rPr>
              <a:t> Answer:</a:t>
            </a:r>
            <a:br>
              <a:rPr lang="en-US" sz="1600">
                <a:solidFill>
                  <a:srgbClr val="FF0000"/>
                </a:solidFill>
                <a:latin typeface="Arial" charset="0"/>
              </a:rPr>
            </a:br>
            <a:r>
              <a:rPr lang="en-US" sz="1600">
                <a:solidFill>
                  <a:srgbClr val="FF0000"/>
                </a:solidFill>
                <a:latin typeface="Arial" charset="0"/>
              </a:rPr>
              <a:t>  </a:t>
            </a:r>
            <a:br>
              <a:rPr lang="en-US" sz="1600">
                <a:solidFill>
                  <a:srgbClr val="FF0000"/>
                </a:solidFill>
                <a:latin typeface="Arial" charset="0"/>
              </a:rPr>
            </a:br>
            <a:r>
              <a:rPr lang="en-US" sz="1600">
                <a:latin typeface="Arial" charset="0"/>
              </a:rPr>
              <a:t>B)</a:t>
            </a:r>
            <a:r>
              <a:rPr lang="en-US" sz="1600">
                <a:solidFill>
                  <a:srgbClr val="FF0000"/>
                </a:solidFill>
                <a:latin typeface="Arial" charset="0"/>
              </a:rPr>
              <a:t> </a:t>
            </a:r>
            <a:r>
              <a:rPr lang="en-US" sz="1600">
                <a:latin typeface="Arial" charset="0"/>
              </a:rPr>
              <a:t>Where is the nearest Weather Radio transmitter located? (1)</a:t>
            </a:r>
            <a:r>
              <a:rPr lang="en-US" sz="1600">
                <a:solidFill>
                  <a:srgbClr val="FF0000"/>
                </a:solidFill>
                <a:latin typeface="Arial" charset="0"/>
              </a:rPr>
              <a:t> Answer:  </a:t>
            </a:r>
          </a:p>
          <a:p>
            <a:pPr>
              <a:spcBef>
                <a:spcPct val="0"/>
              </a:spcBef>
            </a:pPr>
            <a:r>
              <a:rPr lang="en-US" sz="1600">
                <a:latin typeface="Arial" charset="0"/>
              </a:rPr>
              <a:t>C) What is its frequency? (1)</a:t>
            </a:r>
            <a:r>
              <a:rPr lang="en-US" sz="1600">
                <a:solidFill>
                  <a:srgbClr val="FF0000"/>
                </a:solidFill>
                <a:latin typeface="Arial" charset="0"/>
              </a:rPr>
              <a:t> Answer:  </a:t>
            </a:r>
          </a:p>
        </p:txBody>
      </p:sp>
      <p:sp>
        <p:nvSpPr>
          <p:cNvPr id="29703" name="Text Box 7"/>
          <p:cNvSpPr txBox="1">
            <a:spLocks noChangeArrowheads="1"/>
          </p:cNvSpPr>
          <p:nvPr/>
        </p:nvSpPr>
        <p:spPr bwMode="auto">
          <a:xfrm>
            <a:off x="0" y="2667000"/>
            <a:ext cx="9144000" cy="131445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#1:</a:t>
            </a:r>
          </a:p>
          <a:p>
            <a:pPr>
              <a:spcBef>
                <a:spcPct val="0"/>
              </a:spcBef>
            </a:pPr>
            <a:r>
              <a:rPr lang="en-US" sz="1600">
                <a:solidFill>
                  <a:srgbClr val="FF0000"/>
                </a:solidFill>
                <a:latin typeface="Arial" charset="0"/>
              </a:rPr>
              <a:t>#2:</a:t>
            </a:r>
          </a:p>
          <a:p>
            <a:pPr>
              <a:spcBef>
                <a:spcPct val="0"/>
              </a:spcBef>
            </a:pPr>
            <a:r>
              <a:rPr lang="en-US" sz="1600">
                <a:solidFill>
                  <a:srgbClr val="FF0000"/>
                </a:solidFill>
                <a:latin typeface="Arial" charset="0"/>
              </a:rPr>
              <a:t>#3:</a:t>
            </a:r>
          </a:p>
          <a:p>
            <a:pPr>
              <a:spcBef>
                <a:spcPct val="0"/>
              </a:spcBef>
            </a:pPr>
            <a:r>
              <a:rPr lang="en-US" sz="1600">
                <a:solidFill>
                  <a:srgbClr val="FF0000"/>
                </a:solidFill>
                <a:latin typeface="Arial" charset="0"/>
              </a:rPr>
              <a:t>#4:</a:t>
            </a:r>
          </a:p>
          <a:p>
            <a:pPr>
              <a:spcBef>
                <a:spcPct val="0"/>
              </a:spcBef>
            </a:pPr>
            <a:r>
              <a:rPr lang="en-US" sz="1600">
                <a:solidFill>
                  <a:srgbClr val="FF0000"/>
                </a:solidFill>
                <a:latin typeface="Arial" charset="0"/>
              </a:rPr>
              <a:t>#5:</a:t>
            </a:r>
          </a:p>
        </p:txBody>
      </p:sp>
      <p:sp>
        <p:nvSpPr>
          <p:cNvPr id="29704" name="Text Box 8"/>
          <p:cNvSpPr txBox="1">
            <a:spLocks noChangeArrowheads="1"/>
          </p:cNvSpPr>
          <p:nvPr/>
        </p:nvSpPr>
        <p:spPr bwMode="auto">
          <a:xfrm>
            <a:off x="0" y="4495800"/>
            <a:ext cx="9144000" cy="1558925"/>
          </a:xfrm>
          <a:prstGeom prst="rect">
            <a:avLst/>
          </a:prstGeom>
          <a:noFill/>
          <a:ln w="9525">
            <a:noFill/>
            <a:miter lim="800000"/>
            <a:headEnd/>
            <a:tailEnd/>
          </a:ln>
          <a:effectLst/>
        </p:spPr>
        <p:txBody>
          <a:bodyPr>
            <a:spAutoFit/>
          </a:bodyPr>
          <a:lstStyle/>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p:txBody>
      </p:sp>
      <p:graphicFrame>
        <p:nvGraphicFramePr>
          <p:cNvPr id="29705" name="Group 9"/>
          <p:cNvGraphicFramePr>
            <a:graphicFrameLocks noGrp="1"/>
          </p:cNvGraphicFramePr>
          <p:nvPr>
            <p:ph idx="1"/>
          </p:nvPr>
        </p:nvGraphicFramePr>
        <p:xfrm>
          <a:off x="0" y="4594225"/>
          <a:ext cx="9144000" cy="2263775"/>
        </p:xfrm>
        <a:graphic>
          <a:graphicData uri="http://schemas.openxmlformats.org/drawingml/2006/table">
            <a:tbl>
              <a:tblPr/>
              <a:tblGrid>
                <a:gridCol w="3048000"/>
                <a:gridCol w="3048000"/>
                <a:gridCol w="3048000"/>
              </a:tblGrid>
              <a:tr h="2263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Year Round Items: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600" b="0" i="0" u="none" strike="noStrike" cap="none" normalizeH="0" baseline="0" smtClean="0">
                        <a:ln>
                          <a:noFill/>
                        </a:ln>
                        <a:solidFill>
                          <a:schemeClr val="tx1"/>
                        </a:solidFill>
                        <a:effectLst/>
                        <a:latin typeface="Arial" charset="0"/>
                      </a:endParaRPr>
                    </a:p>
                  </a:txBody>
                  <a:tcPr horzOverflow="overflow">
                    <a:lnL w="28575" cap="flat" cmpd="sng" algn="ctr">
                      <a:pattFill prst="sphere">
                        <a:fgClr>
                          <a:schemeClr val="tx1"/>
                        </a:fgClr>
                        <a:bgClr>
                          <a:srgbClr val="FFFFFF"/>
                        </a:bgClr>
                      </a:pattFill>
                      <a:prstDash val="solid"/>
                      <a:round/>
                      <a:headEnd type="none" w="med" len="med"/>
                      <a:tailEnd type="none" w="med" len="med"/>
                    </a:lnL>
                    <a:lnR w="12700" cap="flat" cmpd="sng" algn="ctr">
                      <a:pattFill prst="sphere">
                        <a:fgClr>
                          <a:schemeClr val="tx1"/>
                        </a:fgClr>
                        <a:bgClr>
                          <a:srgbClr val="FFFFFF"/>
                        </a:bgClr>
                      </a:pattFill>
                      <a:prstDash val="solid"/>
                      <a:round/>
                      <a:headEnd type="none" w="med" len="med"/>
                      <a:tailEnd type="none" w="med" len="med"/>
                    </a:lnR>
                    <a:lnT w="28575" cap="flat" cmpd="sng" algn="ctr">
                      <a:pattFill prst="sphere">
                        <a:fgClr>
                          <a:schemeClr val="tx1"/>
                        </a:fgClr>
                        <a:bgClr>
                          <a:srgbClr val="FFFFFF"/>
                        </a:bgClr>
                      </a:pattFill>
                      <a:prstDash val="solid"/>
                      <a:round/>
                      <a:headEnd type="none" w="med" len="med"/>
                      <a:tailEnd type="none" w="med" len="med"/>
                    </a:lnT>
                    <a:lnB w="28575" cap="flat" cmpd="sng" algn="ctr">
                      <a:pattFill prst="sphere">
                        <a:fgClr>
                          <a:schemeClr val="tx1"/>
                        </a:fgClr>
                        <a:bgClr>
                          <a:srgbClr val="FFFFFF"/>
                        </a:bgClr>
                      </a:patt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Items especially for Winter: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600" b="0" i="0" u="none" strike="noStrike" cap="none" normalizeH="0" baseline="0" smtClean="0">
                        <a:ln>
                          <a:noFill/>
                        </a:ln>
                        <a:solidFill>
                          <a:schemeClr val="tx1"/>
                        </a:solidFill>
                        <a:effectLst/>
                        <a:latin typeface="Arial" charset="0"/>
                      </a:endParaRPr>
                    </a:p>
                  </a:txBody>
                  <a:tcPr horzOverflow="overflow">
                    <a:lnL w="12700" cap="flat" cmpd="sng" algn="ctr">
                      <a:pattFill prst="sphere">
                        <a:fgClr>
                          <a:schemeClr val="tx1"/>
                        </a:fgClr>
                        <a:bgClr>
                          <a:srgbClr val="FFFFFF"/>
                        </a:bgClr>
                      </a:pattFill>
                      <a:prstDash val="solid"/>
                      <a:round/>
                      <a:headEnd type="none" w="med" len="med"/>
                      <a:tailEnd type="none" w="med" len="med"/>
                    </a:lnL>
                    <a:lnR w="12700" cap="flat" cmpd="sng" algn="ctr">
                      <a:pattFill prst="sphere">
                        <a:fgClr>
                          <a:schemeClr val="tx1"/>
                        </a:fgClr>
                        <a:bgClr>
                          <a:srgbClr val="FFFFFF"/>
                        </a:bgClr>
                      </a:pattFill>
                      <a:prstDash val="solid"/>
                      <a:round/>
                      <a:headEnd type="none" w="med" len="med"/>
                      <a:tailEnd type="none" w="med" len="med"/>
                    </a:lnR>
                    <a:lnT w="28575" cap="flat" cmpd="sng" algn="ctr">
                      <a:pattFill prst="sphere">
                        <a:fgClr>
                          <a:schemeClr val="tx1"/>
                        </a:fgClr>
                        <a:bgClr>
                          <a:srgbClr val="FFFFFF"/>
                        </a:bgClr>
                      </a:pattFill>
                      <a:prstDash val="solid"/>
                      <a:round/>
                      <a:headEnd type="none" w="med" len="med"/>
                      <a:tailEnd type="none" w="med" len="med"/>
                    </a:lnT>
                    <a:lnB w="28575" cap="flat" cmpd="sng" algn="ctr">
                      <a:pattFill prst="sphere">
                        <a:fgClr>
                          <a:schemeClr val="tx1"/>
                        </a:fgClr>
                        <a:bgClr>
                          <a:srgbClr val="FFFFFF"/>
                        </a:bgClr>
                      </a:patt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Items especially for Summer: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600" b="0" i="0" u="none" strike="noStrike" cap="none" normalizeH="0" baseline="0" smtClean="0">
                        <a:ln>
                          <a:noFill/>
                        </a:ln>
                        <a:solidFill>
                          <a:schemeClr val="tx1"/>
                        </a:solidFill>
                        <a:effectLst/>
                        <a:latin typeface="Arial" charset="0"/>
                      </a:endParaRPr>
                    </a:p>
                  </a:txBody>
                  <a:tcPr horzOverflow="overflow">
                    <a:lnL w="12700"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28575" cap="flat" cmpd="sng" algn="ctr">
                      <a:pattFill prst="sphere">
                        <a:fgClr>
                          <a:schemeClr val="tx1"/>
                        </a:fgClr>
                        <a:bgClr>
                          <a:srgbClr val="FFFFFF"/>
                        </a:bgClr>
                      </a:pattFill>
                      <a:prstDash val="solid"/>
                      <a:round/>
                      <a:headEnd type="none" w="med" len="med"/>
                      <a:tailEnd type="none" w="med" len="med"/>
                    </a:lnT>
                    <a:lnB w="28575" cap="flat" cmpd="sng" algn="ctr">
                      <a:pattFill prst="sphere">
                        <a:fgClr>
                          <a:schemeClr val="tx1"/>
                        </a:fgClr>
                        <a:bgClr>
                          <a:srgbClr val="FFFFFF"/>
                        </a:bgClr>
                      </a:patt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5798" name="Rectangle 22"/>
          <p:cNvSpPr>
            <a:spLocks noGrp="1" noChangeArrowheads="1"/>
          </p:cNvSpPr>
          <p:nvPr>
            <p:ph type="title" idx="4294967295"/>
          </p:nvPr>
        </p:nvSpPr>
        <p:spPr>
          <a:xfrm>
            <a:off x="8701088" y="6792913"/>
            <a:ext cx="442912" cy="130175"/>
          </a:xfrm>
        </p:spPr>
        <p:txBody>
          <a:bodyPr/>
          <a:lstStyle/>
          <a:p>
            <a:r>
              <a:rPr lang="en-CA" sz="100"/>
              <a:t>Weather Summary – Day 10</a:t>
            </a:r>
          </a:p>
        </p:txBody>
      </p:sp>
      <p:sp>
        <p:nvSpPr>
          <p:cNvPr id="75778" name="Text Box 2"/>
          <p:cNvSpPr txBox="1">
            <a:spLocks noChangeArrowheads="1"/>
          </p:cNvSpPr>
          <p:nvPr/>
        </p:nvSpPr>
        <p:spPr bwMode="auto">
          <a:xfrm>
            <a:off x="804863" y="58738"/>
            <a:ext cx="1441450"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75779" name="Text Box 3"/>
          <p:cNvSpPr txBox="1">
            <a:spLocks noChangeArrowheads="1"/>
          </p:cNvSpPr>
          <p:nvPr/>
        </p:nvSpPr>
        <p:spPr bwMode="auto">
          <a:xfrm>
            <a:off x="755650" y="80963"/>
            <a:ext cx="1512888" cy="366712"/>
          </a:xfrm>
          <a:prstGeom prst="rect">
            <a:avLst/>
          </a:prstGeom>
          <a:noFill/>
          <a:ln w="9525" algn="ctr">
            <a:noFill/>
            <a:miter lim="800000"/>
            <a:headEnd/>
            <a:tailEnd/>
          </a:ln>
          <a:effectLst/>
        </p:spPr>
        <p:txBody>
          <a:bodyPr>
            <a:spAutoFit/>
          </a:bodyPr>
          <a:lstStyle/>
          <a:p>
            <a:pPr algn="ctr">
              <a:spcBef>
                <a:spcPct val="50000"/>
              </a:spcBef>
            </a:pPr>
            <a:r>
              <a:rPr lang="en-US"/>
              <a:t>Day</a:t>
            </a:r>
          </a:p>
        </p:txBody>
      </p:sp>
      <p:sp>
        <p:nvSpPr>
          <p:cNvPr id="75780" name="Text Box 4"/>
          <p:cNvSpPr txBox="1">
            <a:spLocks noChangeArrowheads="1"/>
          </p:cNvSpPr>
          <p:nvPr/>
        </p:nvSpPr>
        <p:spPr bwMode="auto">
          <a:xfrm>
            <a:off x="2308225" y="63500"/>
            <a:ext cx="2263775" cy="366713"/>
          </a:xfrm>
          <a:prstGeom prst="rect">
            <a:avLst/>
          </a:prstGeom>
          <a:noFill/>
          <a:ln w="9525" algn="ctr">
            <a:noFill/>
            <a:miter lim="800000"/>
            <a:headEnd/>
            <a:tailEnd/>
          </a:ln>
          <a:effectLst/>
        </p:spPr>
        <p:txBody>
          <a:bodyPr>
            <a:spAutoFit/>
          </a:bodyPr>
          <a:lstStyle/>
          <a:p>
            <a:pPr algn="ctr">
              <a:spcBef>
                <a:spcPct val="50000"/>
              </a:spcBef>
            </a:pPr>
            <a:r>
              <a:rPr lang="en-US"/>
              <a:t>Date</a:t>
            </a:r>
          </a:p>
        </p:txBody>
      </p:sp>
      <p:sp>
        <p:nvSpPr>
          <p:cNvPr id="75781" name="Rectangle 5"/>
          <p:cNvSpPr>
            <a:spLocks noChangeArrowheads="1"/>
          </p:cNvSpPr>
          <p:nvPr/>
        </p:nvSpPr>
        <p:spPr bwMode="auto">
          <a:xfrm>
            <a:off x="1258888" y="160813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5782" name="Rectangle 6"/>
          <p:cNvSpPr>
            <a:spLocks noChangeArrowheads="1"/>
          </p:cNvSpPr>
          <p:nvPr/>
        </p:nvSpPr>
        <p:spPr bwMode="auto">
          <a:xfrm>
            <a:off x="1258888" y="2111375"/>
            <a:ext cx="809625" cy="304800"/>
          </a:xfrm>
          <a:prstGeom prst="rect">
            <a:avLst/>
          </a:prstGeom>
          <a:noFill/>
          <a:ln w="9525" algn="ctr">
            <a:noFill/>
            <a:miter lim="800000"/>
            <a:headEnd/>
            <a:tailEnd/>
          </a:ln>
          <a:effectLst/>
        </p:spPr>
        <p:txBody>
          <a:bodyPr>
            <a:spAutoFit/>
          </a:bodyPr>
          <a:lstStyle/>
          <a:p>
            <a:pPr algn="r"/>
            <a:r>
              <a:rPr lang="en-US" sz="1400"/>
              <a:t>--%</a:t>
            </a:r>
          </a:p>
        </p:txBody>
      </p:sp>
      <p:sp>
        <p:nvSpPr>
          <p:cNvPr id="75783" name="Rectangle 7"/>
          <p:cNvSpPr>
            <a:spLocks noChangeArrowheads="1"/>
          </p:cNvSpPr>
          <p:nvPr/>
        </p:nvSpPr>
        <p:spPr bwMode="auto">
          <a:xfrm>
            <a:off x="1258888" y="2616200"/>
            <a:ext cx="871537" cy="304800"/>
          </a:xfrm>
          <a:prstGeom prst="rect">
            <a:avLst/>
          </a:prstGeom>
          <a:noFill/>
          <a:ln w="9525" algn="ctr">
            <a:noFill/>
            <a:miter lim="800000"/>
            <a:headEnd/>
            <a:tailEnd/>
          </a:ln>
          <a:effectLst/>
        </p:spPr>
        <p:txBody>
          <a:bodyPr>
            <a:spAutoFit/>
          </a:bodyPr>
          <a:lstStyle/>
          <a:p>
            <a:pPr algn="r"/>
            <a:r>
              <a:rPr lang="en-US" sz="1400"/>
              <a:t>--hPa</a:t>
            </a:r>
            <a:endParaRPr lang="en-CA" sz="1400"/>
          </a:p>
        </p:txBody>
      </p:sp>
      <p:sp>
        <p:nvSpPr>
          <p:cNvPr id="75786" name="Rectangle 10"/>
          <p:cNvSpPr>
            <a:spLocks noChangeArrowheads="1"/>
          </p:cNvSpPr>
          <p:nvPr/>
        </p:nvSpPr>
        <p:spPr bwMode="auto">
          <a:xfrm>
            <a:off x="1252538" y="311308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5787" name="Rectangle 11"/>
          <p:cNvSpPr>
            <a:spLocks noChangeArrowheads="1"/>
          </p:cNvSpPr>
          <p:nvPr/>
        </p:nvSpPr>
        <p:spPr bwMode="auto">
          <a:xfrm>
            <a:off x="3492500" y="3141663"/>
            <a:ext cx="99695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75788" name="Rectangle 12" descr="Sunrise"/>
          <p:cNvSpPr>
            <a:spLocks noChangeArrowheads="1"/>
          </p:cNvSpPr>
          <p:nvPr/>
        </p:nvSpPr>
        <p:spPr bwMode="auto">
          <a:xfrm>
            <a:off x="827088" y="620713"/>
            <a:ext cx="1368425" cy="304800"/>
          </a:xfrm>
          <a:prstGeom prst="rect">
            <a:avLst/>
          </a:prstGeom>
          <a:noFill/>
          <a:ln w="9525" algn="ctr">
            <a:noFill/>
            <a:miter lim="800000"/>
            <a:headEnd/>
            <a:tailEnd/>
          </a:ln>
          <a:effectLst/>
        </p:spPr>
        <p:txBody>
          <a:bodyPr>
            <a:spAutoFit/>
          </a:bodyPr>
          <a:lstStyle/>
          <a:p>
            <a:pPr algn="r"/>
            <a:r>
              <a:rPr lang="en-CA" sz="1400"/>
              <a:t>--am</a:t>
            </a:r>
          </a:p>
        </p:txBody>
      </p:sp>
      <p:sp>
        <p:nvSpPr>
          <p:cNvPr id="75789" name="Rectangle 13" descr="Sunset"/>
          <p:cNvSpPr>
            <a:spLocks noChangeArrowheads="1"/>
          </p:cNvSpPr>
          <p:nvPr/>
        </p:nvSpPr>
        <p:spPr bwMode="auto">
          <a:xfrm>
            <a:off x="3059113" y="620713"/>
            <a:ext cx="1368425" cy="304800"/>
          </a:xfrm>
          <a:prstGeom prst="rect">
            <a:avLst/>
          </a:prstGeom>
          <a:noFill/>
          <a:ln w="9525" algn="ctr">
            <a:noFill/>
            <a:miter lim="800000"/>
            <a:headEnd/>
            <a:tailEnd/>
          </a:ln>
          <a:effectLst/>
        </p:spPr>
        <p:txBody>
          <a:bodyPr>
            <a:spAutoFit/>
          </a:bodyPr>
          <a:lstStyle/>
          <a:p>
            <a:pPr algn="r"/>
            <a:r>
              <a:rPr lang="en-CA" sz="1400"/>
              <a:t>--pm</a:t>
            </a:r>
          </a:p>
        </p:txBody>
      </p:sp>
      <p:sp>
        <p:nvSpPr>
          <p:cNvPr id="75790" name="Text Box 14"/>
          <p:cNvSpPr txBox="1">
            <a:spLocks noChangeArrowheads="1"/>
          </p:cNvSpPr>
          <p:nvPr/>
        </p:nvSpPr>
        <p:spPr bwMode="auto">
          <a:xfrm>
            <a:off x="5651500" y="3068638"/>
            <a:ext cx="1152525"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75791" name="Text Box 15"/>
          <p:cNvSpPr txBox="1">
            <a:spLocks noChangeArrowheads="1"/>
          </p:cNvSpPr>
          <p:nvPr/>
        </p:nvSpPr>
        <p:spPr bwMode="auto">
          <a:xfrm>
            <a:off x="5292725" y="3141663"/>
            <a:ext cx="1379538"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75792" name="Text Box 16"/>
          <p:cNvSpPr txBox="1">
            <a:spLocks noChangeArrowheads="1"/>
          </p:cNvSpPr>
          <p:nvPr/>
        </p:nvSpPr>
        <p:spPr bwMode="auto">
          <a:xfrm>
            <a:off x="7596188" y="3141663"/>
            <a:ext cx="1406525"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75794" name="Text Box 18"/>
          <p:cNvSpPr txBox="1">
            <a:spLocks noChangeArrowheads="1"/>
          </p:cNvSpPr>
          <p:nvPr/>
        </p:nvSpPr>
        <p:spPr bwMode="auto">
          <a:xfrm>
            <a:off x="0" y="0"/>
            <a:ext cx="755650" cy="366713"/>
          </a:xfrm>
          <a:prstGeom prst="rect">
            <a:avLst/>
          </a:prstGeom>
          <a:noFill/>
          <a:ln w="9525" algn="ctr">
            <a:noFill/>
            <a:miter lim="800000"/>
            <a:headEnd/>
            <a:tailEnd/>
          </a:ln>
          <a:effectLst/>
        </p:spPr>
        <p:txBody>
          <a:bodyPr>
            <a:spAutoFit/>
          </a:bodyPr>
          <a:lstStyle/>
          <a:p>
            <a:pPr algn="ctr">
              <a:spcBef>
                <a:spcPct val="50000"/>
              </a:spcBef>
            </a:pPr>
            <a:endParaRPr lang="en-CA"/>
          </a:p>
        </p:txBody>
      </p:sp>
      <p:sp>
        <p:nvSpPr>
          <p:cNvPr id="75795" name="Text Box 19"/>
          <p:cNvSpPr txBox="1">
            <a:spLocks noChangeArrowheads="1"/>
          </p:cNvSpPr>
          <p:nvPr/>
        </p:nvSpPr>
        <p:spPr bwMode="auto">
          <a:xfrm>
            <a:off x="34925" y="58738"/>
            <a:ext cx="720725" cy="458787"/>
          </a:xfrm>
          <a:prstGeom prst="rect">
            <a:avLst/>
          </a:prstGeom>
          <a:noFill/>
          <a:ln w="9525" algn="ctr">
            <a:noFill/>
            <a:miter lim="800000"/>
            <a:headEnd/>
            <a:tailEnd/>
          </a:ln>
          <a:effectLst/>
        </p:spPr>
        <p:txBody>
          <a:bodyPr>
            <a:spAutoFit/>
          </a:bodyPr>
          <a:lstStyle/>
          <a:p>
            <a:pPr algn="ctr">
              <a:spcBef>
                <a:spcPct val="50000"/>
              </a:spcBef>
            </a:pPr>
            <a:r>
              <a:rPr lang="en-US" sz="600" b="1"/>
              <a:t>Observation</a:t>
            </a:r>
            <a:r>
              <a:rPr lang="en-US"/>
              <a:t>#10</a:t>
            </a:r>
          </a:p>
        </p:txBody>
      </p:sp>
      <p:sp>
        <p:nvSpPr>
          <p:cNvPr id="75796" name="Text Box 20"/>
          <p:cNvSpPr txBox="1">
            <a:spLocks noChangeArrowheads="1"/>
          </p:cNvSpPr>
          <p:nvPr/>
        </p:nvSpPr>
        <p:spPr bwMode="auto">
          <a:xfrm>
            <a:off x="1312863" y="3621088"/>
            <a:ext cx="7739062" cy="304800"/>
          </a:xfrm>
          <a:prstGeom prst="rect">
            <a:avLst/>
          </a:prstGeom>
          <a:noFill/>
          <a:ln w="9525" algn="ctr">
            <a:noFill/>
            <a:miter lim="800000"/>
            <a:headEnd/>
            <a:tailEnd/>
          </a:ln>
          <a:effectLst/>
        </p:spPr>
        <p:txBody>
          <a:bodyPr>
            <a:spAutoFit/>
          </a:bodyPr>
          <a:lstStyle/>
          <a:p>
            <a:pPr>
              <a:spcBef>
                <a:spcPct val="50000"/>
              </a:spcBef>
            </a:pPr>
            <a:r>
              <a:rPr lang="en-US" sz="1400"/>
              <a:t>---</a:t>
            </a:r>
          </a:p>
        </p:txBody>
      </p:sp>
      <p:sp>
        <p:nvSpPr>
          <p:cNvPr id="75797" name="Text Box 21"/>
          <p:cNvSpPr txBox="1">
            <a:spLocks noChangeArrowheads="1"/>
          </p:cNvSpPr>
          <p:nvPr/>
        </p:nvSpPr>
        <p:spPr bwMode="auto">
          <a:xfrm>
            <a:off x="0" y="4365625"/>
            <a:ext cx="8950325" cy="1582738"/>
          </a:xfrm>
          <a:prstGeom prst="rect">
            <a:avLst/>
          </a:prstGeom>
          <a:noFill/>
          <a:ln w="9525" algn="ctr">
            <a:noFill/>
            <a:miter lim="800000"/>
            <a:headEnd/>
            <a:tailEnd/>
          </a:ln>
          <a:effectLst/>
        </p:spPr>
        <p:txBody>
          <a:bodyPr>
            <a:spAutoFit/>
          </a:bodyPr>
          <a:lstStyle/>
          <a:p>
            <a:r>
              <a:rPr lang="en-US" sz="1400"/>
              <a:t>Activity #10 – Careers in Weather </a:t>
            </a:r>
          </a:p>
          <a:p>
            <a:r>
              <a:rPr lang="en-US" sz="1400"/>
              <a:t>Objectives…</a:t>
            </a:r>
          </a:p>
          <a:p>
            <a:r>
              <a:rPr lang="en-US" sz="1400"/>
              <a:t> Explore a variety of careers in weather and meteorology</a:t>
            </a:r>
          </a:p>
          <a:p>
            <a:r>
              <a:rPr lang="en-US" sz="1400"/>
              <a:t> Examine additional related careers; people who work with meteorologists</a:t>
            </a:r>
          </a:p>
          <a:p>
            <a:r>
              <a:rPr lang="en-US" sz="1400"/>
              <a:t> Determine what courses are needed to pursue post secondary studies of weather</a:t>
            </a:r>
          </a:p>
          <a:p>
            <a:r>
              <a:rPr lang="en-US" sz="1400"/>
              <a:t> Identify and locate weather schools in Atlantic Canada</a:t>
            </a:r>
            <a:endParaRPr lang="en-CA" sz="1400"/>
          </a:p>
        </p:txBody>
      </p:sp>
      <p:sp>
        <p:nvSpPr>
          <p:cNvPr id="75799" name="Rectangle 23"/>
          <p:cNvSpPr>
            <a:spLocks noChangeArrowheads="1"/>
          </p:cNvSpPr>
          <p:nvPr/>
        </p:nvSpPr>
        <p:spPr bwMode="auto">
          <a:xfrm>
            <a:off x="3492500" y="2133600"/>
            <a:ext cx="935038" cy="244475"/>
          </a:xfrm>
          <a:prstGeom prst="rect">
            <a:avLst/>
          </a:prstGeom>
          <a:noFill/>
          <a:ln w="9525" algn="ctr">
            <a:noFill/>
            <a:miter lim="800000"/>
            <a:headEnd/>
            <a:tailEnd/>
          </a:ln>
          <a:effectLst/>
        </p:spPr>
        <p:txBody>
          <a:bodyPr>
            <a:spAutoFit/>
          </a:bodyPr>
          <a:lstStyle/>
          <a:p>
            <a:pPr algn="r"/>
            <a:r>
              <a:rPr lang="en-US" sz="1000"/>
              <a:t>--Km/h</a:t>
            </a:r>
          </a:p>
        </p:txBody>
      </p:sp>
      <p:sp>
        <p:nvSpPr>
          <p:cNvPr id="75800" name="Rectangle 24"/>
          <p:cNvSpPr>
            <a:spLocks noChangeArrowheads="1"/>
          </p:cNvSpPr>
          <p:nvPr/>
        </p:nvSpPr>
        <p:spPr bwMode="auto">
          <a:xfrm>
            <a:off x="3492500" y="1628775"/>
            <a:ext cx="962025" cy="304800"/>
          </a:xfrm>
          <a:prstGeom prst="rect">
            <a:avLst/>
          </a:prstGeom>
          <a:noFill/>
          <a:ln w="9525" algn="ctr">
            <a:noFill/>
            <a:miter lim="800000"/>
            <a:headEnd/>
            <a:tailEnd/>
          </a:ln>
          <a:effectLst/>
        </p:spPr>
        <p:txBody>
          <a:bodyPr>
            <a:spAutoFit/>
          </a:bodyPr>
          <a:lstStyle/>
          <a:p>
            <a:pPr algn="r"/>
            <a:r>
              <a:rPr lang="en-CA" sz="1400"/>
              <a:t>--mm</a:t>
            </a:r>
          </a:p>
        </p:txBody>
      </p:sp>
      <p:sp>
        <p:nvSpPr>
          <p:cNvPr id="75801" name="Rectangle 25"/>
          <p:cNvSpPr>
            <a:spLocks noChangeArrowheads="1"/>
          </p:cNvSpPr>
          <p:nvPr/>
        </p:nvSpPr>
        <p:spPr bwMode="auto">
          <a:xfrm>
            <a:off x="3492500" y="2636838"/>
            <a:ext cx="962025" cy="304800"/>
          </a:xfrm>
          <a:prstGeom prst="rect">
            <a:avLst/>
          </a:prstGeom>
          <a:noFill/>
          <a:ln w="9525" algn="ctr">
            <a:noFill/>
            <a:miter lim="800000"/>
            <a:headEnd/>
            <a:tailEnd/>
          </a:ln>
          <a:effectLst/>
        </p:spPr>
        <p:txBody>
          <a:bodyPr>
            <a:spAutoFit/>
          </a:bodyPr>
          <a:lstStyle/>
          <a:p>
            <a:pPr algn="ctr"/>
            <a:r>
              <a:rPr lang="en-CA" sz="1400"/>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0"/>
            <a:ext cx="8915400" cy="609600"/>
          </a:xfrm>
          <a:noFill/>
        </p:spPr>
        <p:txBody>
          <a:bodyPr/>
          <a:lstStyle/>
          <a:p>
            <a:r>
              <a:rPr lang="en-US" sz="2800"/>
              <a:t>Activity #10 – </a:t>
            </a:r>
            <a:r>
              <a:rPr lang="en-US" sz="3200"/>
              <a:t>Careers in Weather </a:t>
            </a:r>
          </a:p>
        </p:txBody>
      </p:sp>
      <p:sp>
        <p:nvSpPr>
          <p:cNvPr id="31747" name="Text Box 3"/>
          <p:cNvSpPr txBox="1">
            <a:spLocks noChangeArrowheads="1"/>
          </p:cNvSpPr>
          <p:nvPr/>
        </p:nvSpPr>
        <p:spPr bwMode="auto">
          <a:xfrm>
            <a:off x="0" y="4419600"/>
            <a:ext cx="9144000" cy="58102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10.4</a:t>
            </a:r>
            <a:r>
              <a:rPr lang="en-US" sz="1600">
                <a:latin typeface="Arial" charset="0"/>
              </a:rPr>
              <a:t> – Given what you have learned, which area of meteorology and weather studies do you find most interesting? Why? (3)</a:t>
            </a:r>
          </a:p>
        </p:txBody>
      </p:sp>
      <p:sp>
        <p:nvSpPr>
          <p:cNvPr id="31748" name="Text Box 4"/>
          <p:cNvSpPr txBox="1">
            <a:spLocks noChangeArrowheads="1"/>
          </p:cNvSpPr>
          <p:nvPr/>
        </p:nvSpPr>
        <p:spPr bwMode="auto">
          <a:xfrm>
            <a:off x="0" y="3124200"/>
            <a:ext cx="9144000" cy="58102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10.3</a:t>
            </a:r>
            <a:r>
              <a:rPr lang="en-US" sz="1600">
                <a:latin typeface="Arial" charset="0"/>
              </a:rPr>
              <a:t> – Where in Canada could you study to become a meteorologist? List three universities with a meteorological program. Be sure to name the province in which they are located. (3)</a:t>
            </a:r>
          </a:p>
        </p:txBody>
      </p:sp>
      <p:sp>
        <p:nvSpPr>
          <p:cNvPr id="31749" name="Text Box 5"/>
          <p:cNvSpPr txBox="1">
            <a:spLocks noChangeArrowheads="1"/>
          </p:cNvSpPr>
          <p:nvPr/>
        </p:nvSpPr>
        <p:spPr bwMode="auto">
          <a:xfrm>
            <a:off x="0" y="914400"/>
            <a:ext cx="9144000" cy="58102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10.1</a:t>
            </a:r>
            <a:r>
              <a:rPr lang="en-US" sz="1600">
                <a:latin typeface="Arial" charset="0"/>
              </a:rPr>
              <a:t> – Check out the </a:t>
            </a:r>
            <a:r>
              <a:rPr lang="en-US" sz="1600">
                <a:latin typeface="Arial" charset="0"/>
                <a:hlinkClick r:id="rId4"/>
              </a:rPr>
              <a:t>careers in meteorology</a:t>
            </a:r>
            <a:r>
              <a:rPr lang="en-US" sz="1600">
                <a:latin typeface="Arial" charset="0"/>
              </a:rPr>
              <a:t> section at the Weather Channel to learn about the many different jobs that are involved with the weather.</a:t>
            </a:r>
          </a:p>
        </p:txBody>
      </p:sp>
      <p:sp>
        <p:nvSpPr>
          <p:cNvPr id="31750" name="Text Box 6"/>
          <p:cNvSpPr txBox="1">
            <a:spLocks noChangeArrowheads="1"/>
          </p:cNvSpPr>
          <p:nvPr/>
        </p:nvSpPr>
        <p:spPr bwMode="auto">
          <a:xfrm>
            <a:off x="0" y="1524000"/>
            <a:ext cx="9144000" cy="58102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10.2</a:t>
            </a:r>
            <a:r>
              <a:rPr lang="en-US" sz="1600">
                <a:latin typeface="Arial" charset="0"/>
              </a:rPr>
              <a:t> – What qualifications would a person need to be a “TV weather person”? What kind of education, training or special skills would they need? (3)</a:t>
            </a:r>
          </a:p>
        </p:txBody>
      </p:sp>
      <p:sp>
        <p:nvSpPr>
          <p:cNvPr id="31751" name="Text Box 7"/>
          <p:cNvSpPr txBox="1">
            <a:spLocks noChangeArrowheads="1"/>
          </p:cNvSpPr>
          <p:nvPr/>
        </p:nvSpPr>
        <p:spPr bwMode="auto">
          <a:xfrm>
            <a:off x="5486400" y="5354638"/>
            <a:ext cx="3657600" cy="1503362"/>
          </a:xfrm>
          <a:prstGeom prst="rect">
            <a:avLst/>
          </a:prstGeom>
          <a:solidFill>
            <a:srgbClr val="CCFFCC"/>
          </a:solidFill>
          <a:ln w="38100">
            <a:pattFill prst="sphere">
              <a:fgClr>
                <a:schemeClr val="tx1"/>
              </a:fgClr>
              <a:bgClr>
                <a:srgbClr val="FFFFFF"/>
              </a:bgClr>
            </a:pattFill>
            <a:miter lim="800000"/>
            <a:headEnd/>
            <a:tailEnd/>
          </a:ln>
          <a:effectLst/>
        </p:spPr>
        <p:txBody>
          <a:bodyPr>
            <a:spAutoFit/>
          </a:bodyPr>
          <a:lstStyle/>
          <a:p>
            <a:pPr algn="r">
              <a:spcBef>
                <a:spcPct val="50000"/>
              </a:spcBef>
            </a:pPr>
            <a:r>
              <a:rPr lang="en-US" dirty="0">
                <a:latin typeface="Arial" charset="0"/>
              </a:rPr>
              <a:t/>
            </a:r>
            <a:br>
              <a:rPr lang="en-US" dirty="0">
                <a:latin typeface="Arial" charset="0"/>
              </a:rPr>
            </a:br>
            <a:r>
              <a:rPr lang="en-US" dirty="0">
                <a:latin typeface="Arial" charset="0"/>
              </a:rPr>
              <a:t/>
            </a:r>
            <a:br>
              <a:rPr lang="en-US" dirty="0">
                <a:latin typeface="Arial" charset="0"/>
              </a:rPr>
            </a:br>
            <a:r>
              <a:rPr lang="en-US" dirty="0">
                <a:latin typeface="Arial" charset="0"/>
              </a:rPr>
              <a:t> </a:t>
            </a:r>
            <a:r>
              <a:rPr lang="en-US" dirty="0">
                <a:solidFill>
                  <a:srgbClr val="FF0000"/>
                </a:solidFill>
                <a:latin typeface="Arial" charset="0"/>
                <a:sym typeface="Wingdings" pitchFamily="2" charset="2"/>
              </a:rPr>
              <a:t></a:t>
            </a:r>
            <a:r>
              <a:rPr lang="en-US" dirty="0">
                <a:latin typeface="Arial" charset="0"/>
              </a:rPr>
              <a:t> </a:t>
            </a:r>
            <a:r>
              <a:rPr lang="en-US" dirty="0">
                <a:latin typeface="Arial" charset="0"/>
                <a:hlinkClick r:id="rId5"/>
              </a:rPr>
              <a:t>MSC Jobs Page </a:t>
            </a:r>
            <a:r>
              <a:rPr lang="en-US" dirty="0">
                <a:latin typeface="Arial" charset="0"/>
                <a:hlinkClick r:id="rId6"/>
              </a:rPr>
              <a:t>Encyclopedia.com</a:t>
            </a:r>
            <a:r>
              <a:rPr lang="en-US" dirty="0">
                <a:latin typeface="Arial" charset="0"/>
              </a:rPr>
              <a:t> </a:t>
            </a:r>
            <a:br>
              <a:rPr lang="en-US" dirty="0">
                <a:latin typeface="Arial" charset="0"/>
              </a:rPr>
            </a:br>
            <a:r>
              <a:rPr lang="en-US" dirty="0">
                <a:latin typeface="Arial" charset="0"/>
              </a:rPr>
              <a:t> </a:t>
            </a:r>
            <a:r>
              <a:rPr lang="en-US" dirty="0">
                <a:solidFill>
                  <a:srgbClr val="FF0000"/>
                </a:solidFill>
                <a:latin typeface="Arial" charset="0"/>
                <a:sym typeface="Wingdings" pitchFamily="2" charset="2"/>
              </a:rPr>
              <a:t></a:t>
            </a:r>
            <a:r>
              <a:rPr lang="en-US" dirty="0">
                <a:latin typeface="Arial" charset="0"/>
              </a:rPr>
              <a:t> </a:t>
            </a:r>
            <a:r>
              <a:rPr lang="en-US" dirty="0">
                <a:latin typeface="Arial" charset="0"/>
                <a:hlinkClick r:id="rId7"/>
              </a:rPr>
              <a:t>Jetstream Weather School</a:t>
            </a:r>
            <a:endParaRPr lang="en-US" dirty="0">
              <a:latin typeface="Arial" charset="0"/>
            </a:endParaRPr>
          </a:p>
        </p:txBody>
      </p:sp>
      <p:sp>
        <p:nvSpPr>
          <p:cNvPr id="31752" name="WordArt 8"/>
          <p:cNvSpPr>
            <a:spLocks noChangeArrowheads="1" noChangeShapeType="1" noTextEdit="1"/>
          </p:cNvSpPr>
          <p:nvPr/>
        </p:nvSpPr>
        <p:spPr bwMode="auto">
          <a:xfrm>
            <a:off x="5638800" y="5181600"/>
            <a:ext cx="1628775" cy="11144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a:tailEnd/>
                </a:ln>
                <a:gradFill rotWithShape="1">
                  <a:gsLst>
                    <a:gs pos="0">
                      <a:srgbClr val="3366FF"/>
                    </a:gs>
                    <a:gs pos="100000">
                      <a:srgbClr val="33CCCC"/>
                    </a:gs>
                  </a:gsLst>
                  <a:lin ang="2700000" scaled="1"/>
                </a:gradFill>
                <a:latin typeface="Arial Black"/>
              </a:rPr>
              <a:t>Look Into It!</a:t>
            </a:r>
          </a:p>
        </p:txBody>
      </p:sp>
      <p:sp>
        <p:nvSpPr>
          <p:cNvPr id="31753" name="Text Box 9"/>
          <p:cNvSpPr txBox="1">
            <a:spLocks noChangeArrowheads="1"/>
          </p:cNvSpPr>
          <p:nvPr/>
        </p:nvSpPr>
        <p:spPr bwMode="auto">
          <a:xfrm>
            <a:off x="0" y="533400"/>
            <a:ext cx="9144000" cy="336550"/>
          </a:xfrm>
          <a:prstGeom prst="rect">
            <a:avLst/>
          </a:prstGeom>
          <a:noFill/>
          <a:ln w="9525">
            <a:noFill/>
            <a:miter lim="800000"/>
            <a:headEnd/>
            <a:tailEnd/>
          </a:ln>
          <a:effectLst/>
        </p:spPr>
        <p:txBody>
          <a:bodyPr>
            <a:spAutoFit/>
          </a:bodyPr>
          <a:lstStyle/>
          <a:p>
            <a:pPr algn="ctr">
              <a:spcBef>
                <a:spcPct val="50000"/>
              </a:spcBef>
            </a:pPr>
            <a:r>
              <a:rPr lang="en-US" sz="1600" b="1">
                <a:latin typeface="Arial" charset="0"/>
              </a:rPr>
              <a:t>Directions</a:t>
            </a:r>
            <a:r>
              <a:rPr lang="en-US" sz="1600">
                <a:latin typeface="Arial" charset="0"/>
              </a:rPr>
              <a:t>: Use the internet and/or other resources (e.g. Choices) to research these questions.  </a:t>
            </a:r>
            <a:endParaRPr lang="en-US">
              <a:latin typeface="Arial" charset="0"/>
            </a:endParaRPr>
          </a:p>
        </p:txBody>
      </p:sp>
      <p:sp>
        <p:nvSpPr>
          <p:cNvPr id="31754" name="Text Box 10"/>
          <p:cNvSpPr txBox="1">
            <a:spLocks noChangeArrowheads="1"/>
          </p:cNvSpPr>
          <p:nvPr/>
        </p:nvSpPr>
        <p:spPr bwMode="auto">
          <a:xfrm>
            <a:off x="0" y="2057400"/>
            <a:ext cx="8855075" cy="1069975"/>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p:txBody>
      </p:sp>
      <p:sp>
        <p:nvSpPr>
          <p:cNvPr id="31755" name="Text Box 11"/>
          <p:cNvSpPr txBox="1">
            <a:spLocks noChangeArrowheads="1"/>
          </p:cNvSpPr>
          <p:nvPr/>
        </p:nvSpPr>
        <p:spPr bwMode="auto">
          <a:xfrm>
            <a:off x="0" y="4953000"/>
            <a:ext cx="5486400"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p:txBody>
      </p:sp>
      <p:sp>
        <p:nvSpPr>
          <p:cNvPr id="31756" name="Text Box 12"/>
          <p:cNvSpPr txBox="1">
            <a:spLocks noChangeArrowheads="1"/>
          </p:cNvSpPr>
          <p:nvPr/>
        </p:nvSpPr>
        <p:spPr bwMode="auto">
          <a:xfrm>
            <a:off x="0" y="3657600"/>
            <a:ext cx="8855075"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	1)</a:t>
            </a:r>
          </a:p>
          <a:p>
            <a:pPr>
              <a:spcBef>
                <a:spcPct val="0"/>
              </a:spcBef>
            </a:pPr>
            <a:r>
              <a:rPr lang="en-US" sz="1600">
                <a:solidFill>
                  <a:srgbClr val="FF0000"/>
                </a:solidFill>
                <a:latin typeface="Arial" charset="0"/>
              </a:rPr>
              <a:t>	2)</a:t>
            </a:r>
          </a:p>
          <a:p>
            <a:pPr>
              <a:spcBef>
                <a:spcPct val="0"/>
              </a:spcBef>
            </a:pPr>
            <a:r>
              <a:rPr lang="en-US" sz="1600">
                <a:solidFill>
                  <a:srgbClr val="FF0000"/>
                </a:solidFill>
                <a:latin typeface="Arial" charset="0"/>
              </a:rPr>
              <a:t>	3)</a:t>
            </a:r>
          </a:p>
        </p:txBody>
      </p:sp>
      <p:sp>
        <p:nvSpPr>
          <p:cNvPr id="31757" name="Text Box 13"/>
          <p:cNvSpPr txBox="1">
            <a:spLocks noChangeArrowheads="1"/>
          </p:cNvSpPr>
          <p:nvPr/>
        </p:nvSpPr>
        <p:spPr bwMode="auto">
          <a:xfrm>
            <a:off x="0" y="5715000"/>
            <a:ext cx="5486400" cy="58102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10.5</a:t>
            </a:r>
            <a:r>
              <a:rPr lang="en-US" sz="1600">
                <a:latin typeface="Arial" charset="0"/>
              </a:rPr>
              <a:t> – What program or courses should a high school student take in order to become a meteorologist? (2)</a:t>
            </a:r>
          </a:p>
        </p:txBody>
      </p:sp>
      <p:sp>
        <p:nvSpPr>
          <p:cNvPr id="31758" name="Text Box 14"/>
          <p:cNvSpPr txBox="1">
            <a:spLocks noChangeArrowheads="1"/>
          </p:cNvSpPr>
          <p:nvPr/>
        </p:nvSpPr>
        <p:spPr bwMode="auto">
          <a:xfrm>
            <a:off x="0" y="6276975"/>
            <a:ext cx="5486400" cy="581025"/>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 </a:t>
            </a:r>
          </a:p>
          <a:p>
            <a:pPr>
              <a:spcBef>
                <a:spcPct val="0"/>
              </a:spcBef>
            </a:pPr>
            <a:endParaRPr lang="en-US" sz="1600">
              <a:solidFill>
                <a:srgbClr val="FF0000"/>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graphicFrame>
        <p:nvGraphicFramePr>
          <p:cNvPr id="118787" name="Object 3"/>
          <p:cNvGraphicFramePr>
            <a:graphicFrameLocks noGrp="1" noChangeAspect="1"/>
          </p:cNvGraphicFramePr>
          <p:nvPr>
            <p:ph type="body" idx="1"/>
          </p:nvPr>
        </p:nvGraphicFramePr>
        <p:xfrm>
          <a:off x="4500563" y="3203575"/>
          <a:ext cx="4643437" cy="2673350"/>
        </p:xfrm>
        <a:graphic>
          <a:graphicData uri="http://schemas.openxmlformats.org/presentationml/2006/ole">
            <mc:AlternateContent xmlns:mc="http://schemas.openxmlformats.org/markup-compatibility/2006">
              <mc:Choice xmlns:v="urn:schemas-microsoft-com:vml" Requires="v">
                <p:oleObj spid="_x0000_s118867" name="Chart" r:id="rId5" imgW="8239206" imgH="4533900" progId="MSGraph.Chart.8">
                  <p:embed followColorScheme="full"/>
                </p:oleObj>
              </mc:Choice>
              <mc:Fallback>
                <p:oleObj name="Chart" r:id="rId5" imgW="8239206" imgH="4533900" progId="MSGraph.Chart.8">
                  <p:embed followColorScheme="full"/>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3203575"/>
                        <a:ext cx="4643437"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8" name="Object 4"/>
          <p:cNvGraphicFramePr>
            <a:graphicFrameLocks noChangeAspect="1"/>
          </p:cNvGraphicFramePr>
          <p:nvPr/>
        </p:nvGraphicFramePr>
        <p:xfrm>
          <a:off x="4572000" y="649288"/>
          <a:ext cx="4572000" cy="2635250"/>
        </p:xfrm>
        <a:graphic>
          <a:graphicData uri="http://schemas.openxmlformats.org/presentationml/2006/ole">
            <mc:AlternateContent xmlns:mc="http://schemas.openxmlformats.org/markup-compatibility/2006">
              <mc:Choice xmlns:v="urn:schemas-microsoft-com:vml" Requires="v">
                <p:oleObj spid="_x0000_s118868" name="Chart" r:id="rId7" imgW="8239206" imgH="4533900" progId="MSGraph.Chart.8">
                  <p:embed followColorScheme="full"/>
                </p:oleObj>
              </mc:Choice>
              <mc:Fallback>
                <p:oleObj name="Chart" r:id="rId7" imgW="8239206" imgH="4533900" progId="MSGraph.Chart.8">
                  <p:embed followColorScheme="full"/>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649288"/>
                        <a:ext cx="4572000"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9" name="Object 5"/>
          <p:cNvGraphicFramePr>
            <a:graphicFrameLocks noChangeAspect="1"/>
          </p:cNvGraphicFramePr>
          <p:nvPr/>
        </p:nvGraphicFramePr>
        <p:xfrm>
          <a:off x="0" y="649288"/>
          <a:ext cx="4584700" cy="2635250"/>
        </p:xfrm>
        <a:graphic>
          <a:graphicData uri="http://schemas.openxmlformats.org/presentationml/2006/ole">
            <mc:AlternateContent xmlns:mc="http://schemas.openxmlformats.org/markup-compatibility/2006">
              <mc:Choice xmlns:v="urn:schemas-microsoft-com:vml" Requires="v">
                <p:oleObj spid="_x0000_s118869" name="Chart" r:id="rId9" imgW="8248812" imgH="4543334" progId="MSGraph.Chart.8">
                  <p:embed followColorScheme="full"/>
                </p:oleObj>
              </mc:Choice>
              <mc:Fallback>
                <p:oleObj name="Chart" r:id="rId9" imgW="8248812" imgH="4543334" progId="MSGraph.Chart.8">
                  <p:embed followColorScheme="full"/>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649288"/>
                        <a:ext cx="4584700"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0" name="Object 6"/>
          <p:cNvGraphicFramePr>
            <a:graphicFrameLocks noChangeAspect="1"/>
          </p:cNvGraphicFramePr>
          <p:nvPr/>
        </p:nvGraphicFramePr>
        <p:xfrm>
          <a:off x="0" y="3302000"/>
          <a:ext cx="4643438" cy="2574925"/>
        </p:xfrm>
        <a:graphic>
          <a:graphicData uri="http://schemas.openxmlformats.org/presentationml/2006/ole">
            <mc:AlternateContent xmlns:mc="http://schemas.openxmlformats.org/markup-compatibility/2006">
              <mc:Choice xmlns:v="urn:schemas-microsoft-com:vml" Requires="v">
                <p:oleObj spid="_x0000_s118870" name="Chart" r:id="rId11" imgW="8239206" imgH="4533900" progId="MSGraph.Chart.8">
                  <p:embed followColorScheme="full"/>
                </p:oleObj>
              </mc:Choice>
              <mc:Fallback>
                <p:oleObj name="Chart" r:id="rId11" imgW="8239206" imgH="4533900" progId="MSGraph.Chart.8">
                  <p:embed followColorScheme="full"/>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302000"/>
                        <a:ext cx="4643438"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91" name="Text Box 7"/>
          <p:cNvSpPr txBox="1">
            <a:spLocks noChangeArrowheads="1"/>
          </p:cNvSpPr>
          <p:nvPr/>
        </p:nvSpPr>
        <p:spPr bwMode="auto">
          <a:xfrm>
            <a:off x="0" y="5788025"/>
            <a:ext cx="9144000" cy="1069975"/>
          </a:xfrm>
          <a:prstGeom prst="rect">
            <a:avLst/>
          </a:prstGeom>
          <a:noFill/>
          <a:ln w="38100" algn="ctr">
            <a:noFill/>
            <a:miter lim="800000"/>
            <a:headEnd/>
            <a:tailEnd/>
          </a:ln>
          <a:effectLst/>
        </p:spPr>
        <p:txBody>
          <a:bodyPr>
            <a:spAutoFit/>
          </a:bodyPr>
          <a:lstStyle/>
          <a:p>
            <a:pPr>
              <a:spcBef>
                <a:spcPct val="50000"/>
              </a:spcBef>
            </a:pPr>
            <a:r>
              <a:rPr lang="en-US" sz="1600" b="1">
                <a:latin typeface="Arial" charset="0"/>
              </a:rPr>
              <a:t>Directions</a:t>
            </a:r>
            <a:r>
              <a:rPr lang="en-US" sz="1600">
                <a:latin typeface="Arial" charset="0"/>
              </a:rPr>
              <a:t>: Complete these graphs by entering in your recorded values for each of the ten days. To begin entering your information double-click on a table. A form will appear for you to enter your values. If the table doesn’t appear with this method, right click on a blank area near (but not on) the table and select </a:t>
            </a:r>
            <a:r>
              <a:rPr lang="en-US" sz="1600" b="1">
                <a:latin typeface="Arial" charset="0"/>
              </a:rPr>
              <a:t>Datasheet</a:t>
            </a:r>
            <a:r>
              <a:rPr lang="en-US" sz="1600">
                <a:latin typeface="Arial" charset="0"/>
              </a:rPr>
              <a:t>. (3)</a:t>
            </a:r>
          </a:p>
        </p:txBody>
      </p:sp>
      <p:sp>
        <p:nvSpPr>
          <p:cNvPr id="118792" name="Rectangle 8"/>
          <p:cNvSpPr>
            <a:spLocks noChangeArrowheads="1"/>
          </p:cNvSpPr>
          <p:nvPr/>
        </p:nvSpPr>
        <p:spPr bwMode="auto">
          <a:xfrm>
            <a:off x="0" y="0"/>
            <a:ext cx="9144000" cy="692150"/>
          </a:xfrm>
          <a:prstGeom prst="rect">
            <a:avLst/>
          </a:prstGeom>
          <a:noFill/>
          <a:ln w="9525">
            <a:noFill/>
            <a:miter lim="800000"/>
            <a:headEnd/>
            <a:tailEnd/>
          </a:ln>
          <a:effectLst/>
        </p:spPr>
        <p:txBody>
          <a:bodyPr anchor="ctr"/>
          <a:lstStyle/>
          <a:p>
            <a:pPr algn="ctr">
              <a:spcBef>
                <a:spcPct val="0"/>
              </a:spcBef>
            </a:pPr>
            <a:r>
              <a:rPr lang="en-US" sz="3600">
                <a:solidFill>
                  <a:schemeClr val="tx2"/>
                </a:solidFill>
                <a:latin typeface="Arial Rounded MT Bold" pitchFamily="34" charset="0"/>
              </a:rPr>
              <a:t>10 Day Summary of Weather Conditions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3796" name="Rectangle 4"/>
          <p:cNvSpPr>
            <a:spLocks noGrp="1" noChangeArrowheads="1"/>
          </p:cNvSpPr>
          <p:nvPr>
            <p:ph type="ctrTitle"/>
          </p:nvPr>
        </p:nvSpPr>
        <p:spPr>
          <a:xfrm>
            <a:off x="8316913" y="6381750"/>
            <a:ext cx="827087" cy="476250"/>
          </a:xfrm>
        </p:spPr>
        <p:txBody>
          <a:bodyPr/>
          <a:lstStyle/>
          <a:p>
            <a:r>
              <a:rPr lang="en-CA" sz="100"/>
              <a:t>Congratulations</a:t>
            </a:r>
          </a:p>
        </p:txBody>
      </p:sp>
      <p:sp>
        <p:nvSpPr>
          <p:cNvPr id="33794" name="Rectangle 2"/>
          <p:cNvSpPr>
            <a:spLocks noGrp="1" noChangeArrowheads="1"/>
          </p:cNvSpPr>
          <p:nvPr>
            <p:ph type="subTitle" idx="1"/>
          </p:nvPr>
        </p:nvSpPr>
        <p:spPr>
          <a:xfrm>
            <a:off x="1187624" y="3861048"/>
            <a:ext cx="6480720" cy="2592288"/>
          </a:xfrm>
        </p:spPr>
        <p:txBody>
          <a:bodyPr/>
          <a:lstStyle/>
          <a:p>
            <a:pPr algn="l">
              <a:lnSpc>
                <a:spcPct val="80000"/>
              </a:lnSpc>
            </a:pPr>
            <a:r>
              <a:rPr lang="en-US" sz="2400" dirty="0">
                <a:solidFill>
                  <a:schemeClr val="bg1"/>
                </a:solidFill>
              </a:rPr>
              <a:t>You’ve reached the end of the</a:t>
            </a:r>
            <a:br>
              <a:rPr lang="en-US" sz="2400" dirty="0">
                <a:solidFill>
                  <a:schemeClr val="bg1"/>
                </a:solidFill>
              </a:rPr>
            </a:br>
            <a:r>
              <a:rPr lang="en-CA" sz="2400" dirty="0">
                <a:solidFill>
                  <a:schemeClr val="bg1"/>
                </a:solidFill>
              </a:rPr>
              <a:t>Weather, Climate and Meteorology Module.</a:t>
            </a:r>
          </a:p>
          <a:p>
            <a:pPr algn="l">
              <a:lnSpc>
                <a:spcPct val="80000"/>
              </a:lnSpc>
            </a:pPr>
            <a:endParaRPr lang="en-CA" sz="2400" dirty="0">
              <a:solidFill>
                <a:schemeClr val="bg1"/>
              </a:solidFill>
            </a:endParaRPr>
          </a:p>
          <a:p>
            <a:pPr algn="l">
              <a:lnSpc>
                <a:spcPct val="80000"/>
              </a:lnSpc>
            </a:pPr>
            <a:r>
              <a:rPr lang="en-CA" sz="2400" dirty="0">
                <a:solidFill>
                  <a:schemeClr val="bg1"/>
                </a:solidFill>
              </a:rPr>
              <a:t>You now need to send this slideshow to your</a:t>
            </a:r>
            <a:br>
              <a:rPr lang="en-CA" sz="2400" dirty="0">
                <a:solidFill>
                  <a:schemeClr val="bg1"/>
                </a:solidFill>
              </a:rPr>
            </a:br>
            <a:r>
              <a:rPr lang="en-CA" sz="2400" dirty="0">
                <a:solidFill>
                  <a:schemeClr val="bg1"/>
                </a:solidFill>
              </a:rPr>
              <a:t>teacher for marking. Ask if you need help.</a:t>
            </a:r>
          </a:p>
          <a:p>
            <a:pPr algn="l">
              <a:lnSpc>
                <a:spcPct val="80000"/>
              </a:lnSpc>
            </a:pPr>
            <a:endParaRPr lang="en-CA" sz="2400" dirty="0">
              <a:solidFill>
                <a:schemeClr val="bg1"/>
              </a:solidFill>
            </a:endParaRPr>
          </a:p>
          <a:p>
            <a:pPr algn="l">
              <a:lnSpc>
                <a:spcPct val="80000"/>
              </a:lnSpc>
            </a:pPr>
            <a:r>
              <a:rPr lang="en-CA" sz="2400" dirty="0">
                <a:solidFill>
                  <a:schemeClr val="bg1"/>
                </a:solidFill>
              </a:rPr>
              <a:t> </a:t>
            </a:r>
            <a:r>
              <a:rPr lang="en-CA" sz="2400" i="1" dirty="0">
                <a:solidFill>
                  <a:schemeClr val="bg1"/>
                </a:solidFill>
              </a:rPr>
              <a:t>Keep watching the sky!</a:t>
            </a:r>
          </a:p>
        </p:txBody>
      </p:sp>
      <p:sp>
        <p:nvSpPr>
          <p:cNvPr id="33795" name="WordArt 3"/>
          <p:cNvSpPr>
            <a:spLocks noChangeArrowheads="1" noChangeShapeType="1" noTextEdit="1"/>
          </p:cNvSpPr>
          <p:nvPr/>
        </p:nvSpPr>
        <p:spPr bwMode="auto">
          <a:xfrm>
            <a:off x="228600" y="304800"/>
            <a:ext cx="8686800" cy="1447800"/>
          </a:xfrm>
          <a:prstGeom prst="rect">
            <a:avLst/>
          </a:prstGeom>
        </p:spPr>
        <p:txBody>
          <a:bodyPr wrap="none" fromWordArt="1">
            <a:prstTxWarp prst="textPlain">
              <a:avLst>
                <a:gd name="adj" fmla="val 50000"/>
              </a:avLst>
            </a:prstTxWarp>
          </a:bodyPr>
          <a:lstStyle/>
          <a:p>
            <a:pPr algn="ctr"/>
            <a:r>
              <a:rPr lang="en-US" sz="3600" kern="10">
                <a:ln w="12700">
                  <a:solidFill>
                    <a:srgbClr val="0000FF"/>
                  </a:solidFill>
                  <a:round/>
                  <a:headEnd/>
                  <a:tailEnd/>
                </a:ln>
                <a:solidFill>
                  <a:srgbClr val="3366FF">
                    <a:alpha val="50000"/>
                  </a:srgbClr>
                </a:solidFill>
                <a:effectLst>
                  <a:outerShdw dist="45791" dir="2021404" algn="ctr" rotWithShape="0">
                    <a:srgbClr val="9999FF"/>
                  </a:outerShdw>
                </a:effectLst>
                <a:latin typeface="Arial Rounded MT Bold"/>
              </a:rPr>
              <a:t>Congratulations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a:xfrm>
            <a:off x="0" y="0"/>
            <a:ext cx="9144000" cy="1143000"/>
          </a:xfrm>
        </p:spPr>
        <p:txBody>
          <a:bodyPr/>
          <a:lstStyle/>
          <a:p>
            <a:r>
              <a:rPr lang="en-US" sz="4000">
                <a:solidFill>
                  <a:schemeClr val="accent2"/>
                </a:solidFill>
                <a:latin typeface="Arial Rounded MT Bold" pitchFamily="34" charset="0"/>
              </a:rPr>
              <a:t>Getting Started – “What Do We Do?”</a:t>
            </a:r>
          </a:p>
        </p:txBody>
      </p:sp>
      <p:sp>
        <p:nvSpPr>
          <p:cNvPr id="6151" name="Text Box 7"/>
          <p:cNvSpPr txBox="1">
            <a:spLocks noChangeArrowheads="1"/>
          </p:cNvSpPr>
          <p:nvPr/>
        </p:nvSpPr>
        <p:spPr bwMode="auto">
          <a:xfrm>
            <a:off x="914400" y="990600"/>
            <a:ext cx="7315200" cy="3783013"/>
          </a:xfrm>
          <a:prstGeom prst="rect">
            <a:avLst/>
          </a:prstGeom>
          <a:noFill/>
          <a:ln w="9525">
            <a:noFill/>
            <a:miter lim="800000"/>
            <a:headEnd/>
            <a:tailEnd/>
          </a:ln>
          <a:effectLst/>
        </p:spPr>
        <p:txBody>
          <a:bodyPr>
            <a:spAutoFit/>
          </a:bodyPr>
          <a:lstStyle/>
          <a:p>
            <a:pPr marL="520700" indent="-520700">
              <a:spcBef>
                <a:spcPct val="0"/>
              </a:spcBef>
            </a:pPr>
            <a:r>
              <a:rPr lang="en-US" sz="2000" b="1">
                <a:latin typeface="Arial" charset="0"/>
              </a:rPr>
              <a:t>There are two main tasks each day: </a:t>
            </a:r>
          </a:p>
          <a:p>
            <a:pPr marL="520700" indent="-520700">
              <a:spcBef>
                <a:spcPct val="0"/>
              </a:spcBef>
            </a:pPr>
            <a:r>
              <a:rPr lang="en-US" sz="2000" b="1">
                <a:latin typeface="Arial" charset="0"/>
              </a:rPr>
              <a:t>	1) Entering weather information for the day.	</a:t>
            </a:r>
          </a:p>
          <a:p>
            <a:pPr marL="520700" indent="-520700">
              <a:spcBef>
                <a:spcPct val="0"/>
              </a:spcBef>
            </a:pPr>
            <a:r>
              <a:rPr lang="en-US" b="1">
                <a:latin typeface="Arial" charset="0"/>
              </a:rPr>
              <a:t>	</a:t>
            </a:r>
            <a:r>
              <a:rPr lang="en-US">
                <a:latin typeface="Arial" charset="0"/>
              </a:rPr>
              <a:t>The weather data comes from…</a:t>
            </a:r>
          </a:p>
          <a:p>
            <a:pPr marL="520700" indent="-520700">
              <a:spcBef>
                <a:spcPct val="0"/>
              </a:spcBef>
            </a:pPr>
            <a:r>
              <a:rPr lang="en-US">
                <a:latin typeface="Arial" charset="0"/>
              </a:rPr>
              <a:t>	- A school based weather website (or possibly other websites)</a:t>
            </a:r>
            <a:br>
              <a:rPr lang="en-US">
                <a:latin typeface="Arial" charset="0"/>
              </a:rPr>
            </a:br>
            <a:r>
              <a:rPr lang="en-US">
                <a:latin typeface="Arial" charset="0"/>
              </a:rPr>
              <a:t>- The weather station and/or WeatherLink software</a:t>
            </a:r>
          </a:p>
          <a:p>
            <a:pPr marL="520700" indent="-520700">
              <a:spcBef>
                <a:spcPct val="0"/>
              </a:spcBef>
            </a:pPr>
            <a:r>
              <a:rPr lang="en-US">
                <a:latin typeface="Arial" charset="0"/>
              </a:rPr>
              <a:t>	- Your own observations</a:t>
            </a:r>
          </a:p>
          <a:p>
            <a:pPr marL="520700" indent="-520700">
              <a:spcBef>
                <a:spcPct val="0"/>
              </a:spcBef>
            </a:pPr>
            <a:endParaRPr lang="en-US" b="1">
              <a:latin typeface="Arial" charset="0"/>
            </a:endParaRPr>
          </a:p>
          <a:p>
            <a:pPr marL="520700" indent="-520700">
              <a:spcBef>
                <a:spcPct val="0"/>
              </a:spcBef>
            </a:pPr>
            <a:r>
              <a:rPr lang="en-US" sz="2000" b="1">
                <a:latin typeface="Arial" charset="0"/>
              </a:rPr>
              <a:t>	2) Completing an additional learning activity.</a:t>
            </a:r>
          </a:p>
          <a:p>
            <a:pPr marL="520700" indent="-520700">
              <a:spcBef>
                <a:spcPct val="0"/>
              </a:spcBef>
            </a:pPr>
            <a:r>
              <a:rPr lang="en-US" sz="2000" b="1">
                <a:latin typeface="Arial" charset="0"/>
              </a:rPr>
              <a:t>	</a:t>
            </a:r>
            <a:r>
              <a:rPr lang="en-US" sz="2000">
                <a:latin typeface="Arial" charset="0"/>
              </a:rPr>
              <a:t>- </a:t>
            </a:r>
            <a:r>
              <a:rPr lang="en-US">
                <a:latin typeface="Arial" charset="0"/>
              </a:rPr>
              <a:t>A summary of each activity is listed for each day </a:t>
            </a:r>
          </a:p>
          <a:p>
            <a:pPr marL="520700" indent="-520700">
              <a:spcBef>
                <a:spcPct val="0"/>
              </a:spcBef>
            </a:pPr>
            <a:r>
              <a:rPr lang="en-US">
                <a:latin typeface="Arial" charset="0"/>
              </a:rPr>
              <a:t>	- Your responses are entered directly into this slideshow, no other paper or sheets are required.</a:t>
            </a:r>
          </a:p>
          <a:p>
            <a:pPr marL="520700" indent="-520700">
              <a:spcBef>
                <a:spcPct val="0"/>
              </a:spcBef>
            </a:pPr>
            <a:r>
              <a:rPr lang="en-US">
                <a:latin typeface="Arial" charset="0"/>
              </a:rPr>
              <a:t>	- If you complete the activity for a specific day, you can move on to the next activity. </a:t>
            </a:r>
          </a:p>
        </p:txBody>
      </p:sp>
      <p:sp>
        <p:nvSpPr>
          <p:cNvPr id="6152" name="Text Box 8"/>
          <p:cNvSpPr txBox="1">
            <a:spLocks noChangeArrowheads="1"/>
          </p:cNvSpPr>
          <p:nvPr/>
        </p:nvSpPr>
        <p:spPr bwMode="auto">
          <a:xfrm>
            <a:off x="0" y="6461125"/>
            <a:ext cx="9144000" cy="396875"/>
          </a:xfrm>
          <a:prstGeom prst="rect">
            <a:avLst/>
          </a:prstGeom>
          <a:noFill/>
          <a:ln w="9525">
            <a:noFill/>
            <a:miter lim="800000"/>
            <a:headEnd/>
            <a:tailEnd/>
          </a:ln>
          <a:effectLst/>
        </p:spPr>
        <p:txBody>
          <a:bodyPr>
            <a:spAutoFit/>
          </a:bodyPr>
          <a:lstStyle/>
          <a:p>
            <a:pPr algn="ctr">
              <a:spcBef>
                <a:spcPct val="50000"/>
              </a:spcBef>
            </a:pPr>
            <a:r>
              <a:rPr lang="en-US" sz="2000" b="1">
                <a:solidFill>
                  <a:srgbClr val="FF0000"/>
                </a:solidFill>
                <a:latin typeface="Arial" charset="0"/>
              </a:rPr>
              <a:t>The next page shows a sample of what each weather entry will look like.</a:t>
            </a:r>
          </a:p>
        </p:txBody>
      </p:sp>
      <p:sp>
        <p:nvSpPr>
          <p:cNvPr id="6153" name="WordArt 9"/>
          <p:cNvSpPr>
            <a:spLocks noChangeArrowheads="1" noChangeShapeType="1" noTextEdit="1"/>
          </p:cNvSpPr>
          <p:nvPr/>
        </p:nvSpPr>
        <p:spPr bwMode="auto">
          <a:xfrm>
            <a:off x="381000" y="4876800"/>
            <a:ext cx="8458200" cy="12573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hlink"/>
                </a:solidFill>
                <a:latin typeface="Arial Black"/>
              </a:rPr>
              <a:t>There is a lot of information in this slideshow.</a:t>
            </a:r>
          </a:p>
          <a:p>
            <a:pPr algn="ctr"/>
            <a:r>
              <a:rPr lang="en-US" sz="3600" kern="10">
                <a:ln w="9525">
                  <a:solidFill>
                    <a:srgbClr val="000000"/>
                  </a:solidFill>
                  <a:round/>
                  <a:headEnd/>
                  <a:tailEnd/>
                </a:ln>
                <a:solidFill>
                  <a:schemeClr val="hlink"/>
                </a:solidFill>
                <a:latin typeface="Arial Black"/>
              </a:rPr>
              <a:t>Be sure to read and follow all instructions.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804863" y="58738"/>
            <a:ext cx="1441450"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76803" name="Text Box 3"/>
          <p:cNvSpPr txBox="1">
            <a:spLocks noChangeArrowheads="1"/>
          </p:cNvSpPr>
          <p:nvPr/>
        </p:nvSpPr>
        <p:spPr bwMode="auto">
          <a:xfrm>
            <a:off x="755650" y="80963"/>
            <a:ext cx="1512888" cy="366712"/>
          </a:xfrm>
          <a:prstGeom prst="rect">
            <a:avLst/>
          </a:prstGeom>
          <a:noFill/>
          <a:ln w="9525" algn="ctr">
            <a:noFill/>
            <a:miter lim="800000"/>
            <a:headEnd/>
            <a:tailEnd/>
          </a:ln>
          <a:effectLst/>
        </p:spPr>
        <p:txBody>
          <a:bodyPr>
            <a:spAutoFit/>
          </a:bodyPr>
          <a:lstStyle/>
          <a:p>
            <a:pPr algn="ctr">
              <a:spcBef>
                <a:spcPct val="50000"/>
              </a:spcBef>
            </a:pPr>
            <a:r>
              <a:rPr lang="en-US"/>
              <a:t>Wednesday</a:t>
            </a:r>
          </a:p>
        </p:txBody>
      </p:sp>
      <p:sp>
        <p:nvSpPr>
          <p:cNvPr id="76804" name="Text Box 4"/>
          <p:cNvSpPr txBox="1">
            <a:spLocks noChangeArrowheads="1"/>
          </p:cNvSpPr>
          <p:nvPr/>
        </p:nvSpPr>
        <p:spPr bwMode="auto">
          <a:xfrm>
            <a:off x="2308225" y="63500"/>
            <a:ext cx="2263775" cy="366713"/>
          </a:xfrm>
          <a:prstGeom prst="rect">
            <a:avLst/>
          </a:prstGeom>
          <a:noFill/>
          <a:ln w="9525" algn="ctr">
            <a:noFill/>
            <a:miter lim="800000"/>
            <a:headEnd/>
            <a:tailEnd/>
          </a:ln>
          <a:effectLst/>
        </p:spPr>
        <p:txBody>
          <a:bodyPr>
            <a:spAutoFit/>
          </a:bodyPr>
          <a:lstStyle/>
          <a:p>
            <a:pPr algn="ctr">
              <a:spcBef>
                <a:spcPct val="50000"/>
              </a:spcBef>
            </a:pPr>
            <a:r>
              <a:rPr lang="en-US"/>
              <a:t>Nov. 29, 2006</a:t>
            </a:r>
          </a:p>
        </p:txBody>
      </p:sp>
      <p:sp>
        <p:nvSpPr>
          <p:cNvPr id="76805" name="Rectangle 5"/>
          <p:cNvSpPr>
            <a:spLocks noChangeArrowheads="1"/>
          </p:cNvSpPr>
          <p:nvPr/>
        </p:nvSpPr>
        <p:spPr bwMode="auto">
          <a:xfrm>
            <a:off x="1258888" y="1608138"/>
            <a:ext cx="838200" cy="304800"/>
          </a:xfrm>
          <a:prstGeom prst="rect">
            <a:avLst/>
          </a:prstGeom>
          <a:noFill/>
          <a:ln w="9525" algn="ctr">
            <a:noFill/>
            <a:miter lim="800000"/>
            <a:headEnd/>
            <a:tailEnd/>
          </a:ln>
          <a:effectLst/>
        </p:spPr>
        <p:txBody>
          <a:bodyPr>
            <a:spAutoFit/>
          </a:bodyPr>
          <a:lstStyle/>
          <a:p>
            <a:pPr algn="r"/>
            <a:r>
              <a:rPr lang="en-US" sz="1400"/>
              <a:t>4.5 ºC</a:t>
            </a:r>
            <a:endParaRPr lang="en-CA" sz="1400"/>
          </a:p>
        </p:txBody>
      </p:sp>
      <p:sp>
        <p:nvSpPr>
          <p:cNvPr id="76806" name="Rectangle 6"/>
          <p:cNvSpPr>
            <a:spLocks noChangeArrowheads="1"/>
          </p:cNvSpPr>
          <p:nvPr/>
        </p:nvSpPr>
        <p:spPr bwMode="auto">
          <a:xfrm>
            <a:off x="1258888" y="2111375"/>
            <a:ext cx="809625" cy="304800"/>
          </a:xfrm>
          <a:prstGeom prst="rect">
            <a:avLst/>
          </a:prstGeom>
          <a:noFill/>
          <a:ln w="9525" algn="ctr">
            <a:noFill/>
            <a:miter lim="800000"/>
            <a:headEnd/>
            <a:tailEnd/>
          </a:ln>
          <a:effectLst/>
        </p:spPr>
        <p:txBody>
          <a:bodyPr>
            <a:spAutoFit/>
          </a:bodyPr>
          <a:lstStyle/>
          <a:p>
            <a:pPr algn="r"/>
            <a:r>
              <a:rPr lang="en-US" sz="1400"/>
              <a:t>91 %</a:t>
            </a:r>
          </a:p>
        </p:txBody>
      </p:sp>
      <p:sp>
        <p:nvSpPr>
          <p:cNvPr id="76807" name="Rectangle 7"/>
          <p:cNvSpPr>
            <a:spLocks noChangeArrowheads="1"/>
          </p:cNvSpPr>
          <p:nvPr/>
        </p:nvSpPr>
        <p:spPr bwMode="auto">
          <a:xfrm>
            <a:off x="1103313" y="2616200"/>
            <a:ext cx="1103312" cy="274638"/>
          </a:xfrm>
          <a:prstGeom prst="rect">
            <a:avLst/>
          </a:prstGeom>
          <a:noFill/>
          <a:ln w="9525" algn="ctr">
            <a:noFill/>
            <a:miter lim="800000"/>
            <a:headEnd/>
            <a:tailEnd/>
          </a:ln>
          <a:effectLst/>
        </p:spPr>
        <p:txBody>
          <a:bodyPr>
            <a:spAutoFit/>
          </a:bodyPr>
          <a:lstStyle/>
          <a:p>
            <a:pPr algn="r"/>
            <a:r>
              <a:rPr lang="en-US" sz="1200"/>
              <a:t>1023.6 hPa</a:t>
            </a:r>
            <a:endParaRPr lang="en-CA" sz="1200"/>
          </a:p>
        </p:txBody>
      </p:sp>
      <p:sp>
        <p:nvSpPr>
          <p:cNvPr id="76808" name="Rectangle 8"/>
          <p:cNvSpPr>
            <a:spLocks noChangeArrowheads="1"/>
          </p:cNvSpPr>
          <p:nvPr/>
        </p:nvSpPr>
        <p:spPr bwMode="auto">
          <a:xfrm>
            <a:off x="3492500" y="1628775"/>
            <a:ext cx="935038" cy="274638"/>
          </a:xfrm>
          <a:prstGeom prst="rect">
            <a:avLst/>
          </a:prstGeom>
          <a:noFill/>
          <a:ln w="9525" algn="ctr">
            <a:noFill/>
            <a:miter lim="800000"/>
            <a:headEnd/>
            <a:tailEnd/>
          </a:ln>
          <a:effectLst/>
        </p:spPr>
        <p:txBody>
          <a:bodyPr>
            <a:spAutoFit/>
          </a:bodyPr>
          <a:lstStyle/>
          <a:p>
            <a:pPr algn="r"/>
            <a:r>
              <a:rPr lang="en-US" sz="1200"/>
              <a:t>0.3 mm</a:t>
            </a:r>
          </a:p>
        </p:txBody>
      </p:sp>
      <p:sp>
        <p:nvSpPr>
          <p:cNvPr id="76809" name="Rectangle 9"/>
          <p:cNvSpPr>
            <a:spLocks noChangeArrowheads="1"/>
          </p:cNvSpPr>
          <p:nvPr/>
        </p:nvSpPr>
        <p:spPr bwMode="auto">
          <a:xfrm>
            <a:off x="3492500" y="2616200"/>
            <a:ext cx="962025" cy="304800"/>
          </a:xfrm>
          <a:prstGeom prst="rect">
            <a:avLst/>
          </a:prstGeom>
          <a:noFill/>
          <a:ln w="9525" algn="ctr">
            <a:noFill/>
            <a:miter lim="800000"/>
            <a:headEnd/>
            <a:tailEnd/>
          </a:ln>
          <a:effectLst/>
        </p:spPr>
        <p:txBody>
          <a:bodyPr>
            <a:spAutoFit/>
          </a:bodyPr>
          <a:lstStyle/>
          <a:p>
            <a:pPr algn="r"/>
            <a:r>
              <a:rPr lang="en-CA" sz="1400"/>
              <a:t>SW</a:t>
            </a:r>
          </a:p>
        </p:txBody>
      </p:sp>
      <p:sp>
        <p:nvSpPr>
          <p:cNvPr id="76810" name="Rectangle 10"/>
          <p:cNvSpPr>
            <a:spLocks noChangeArrowheads="1"/>
          </p:cNvSpPr>
          <p:nvPr/>
        </p:nvSpPr>
        <p:spPr bwMode="auto">
          <a:xfrm>
            <a:off x="1252538" y="3113088"/>
            <a:ext cx="838200" cy="304800"/>
          </a:xfrm>
          <a:prstGeom prst="rect">
            <a:avLst/>
          </a:prstGeom>
          <a:noFill/>
          <a:ln w="9525" algn="ctr">
            <a:noFill/>
            <a:miter lim="800000"/>
            <a:headEnd/>
            <a:tailEnd/>
          </a:ln>
          <a:effectLst/>
        </p:spPr>
        <p:txBody>
          <a:bodyPr>
            <a:spAutoFit/>
          </a:bodyPr>
          <a:lstStyle/>
          <a:p>
            <a:pPr algn="r"/>
            <a:r>
              <a:rPr lang="en-US" sz="1400"/>
              <a:t>2.1ºC</a:t>
            </a:r>
            <a:endParaRPr lang="en-CA" sz="1400"/>
          </a:p>
        </p:txBody>
      </p:sp>
      <p:sp>
        <p:nvSpPr>
          <p:cNvPr id="76811" name="Rectangle 11"/>
          <p:cNvSpPr>
            <a:spLocks noChangeArrowheads="1"/>
          </p:cNvSpPr>
          <p:nvPr/>
        </p:nvSpPr>
        <p:spPr bwMode="auto">
          <a:xfrm>
            <a:off x="3492500" y="3141663"/>
            <a:ext cx="996950" cy="304800"/>
          </a:xfrm>
          <a:prstGeom prst="rect">
            <a:avLst/>
          </a:prstGeom>
          <a:noFill/>
          <a:ln w="9525" algn="ctr">
            <a:noFill/>
            <a:miter lim="800000"/>
            <a:headEnd/>
            <a:tailEnd/>
          </a:ln>
          <a:effectLst/>
        </p:spPr>
        <p:txBody>
          <a:bodyPr>
            <a:spAutoFit/>
          </a:bodyPr>
          <a:lstStyle/>
          <a:p>
            <a:pPr algn="r"/>
            <a:r>
              <a:rPr lang="en-US" sz="1400"/>
              <a:t>3.2 ºC</a:t>
            </a:r>
            <a:endParaRPr lang="en-CA" sz="1400"/>
          </a:p>
        </p:txBody>
      </p:sp>
      <p:sp>
        <p:nvSpPr>
          <p:cNvPr id="76812" name="Rectangle 12" descr="Sunrise"/>
          <p:cNvSpPr>
            <a:spLocks noChangeArrowheads="1"/>
          </p:cNvSpPr>
          <p:nvPr/>
        </p:nvSpPr>
        <p:spPr bwMode="auto">
          <a:xfrm>
            <a:off x="827088" y="620713"/>
            <a:ext cx="1368425" cy="304800"/>
          </a:xfrm>
          <a:prstGeom prst="rect">
            <a:avLst/>
          </a:prstGeom>
          <a:noFill/>
          <a:ln w="9525" algn="ctr">
            <a:noFill/>
            <a:miter lim="800000"/>
            <a:headEnd/>
            <a:tailEnd/>
          </a:ln>
          <a:effectLst/>
        </p:spPr>
        <p:txBody>
          <a:bodyPr>
            <a:spAutoFit/>
          </a:bodyPr>
          <a:lstStyle/>
          <a:p>
            <a:pPr algn="r"/>
            <a:r>
              <a:rPr lang="en-CA" sz="1400"/>
              <a:t>7:41 am</a:t>
            </a:r>
          </a:p>
        </p:txBody>
      </p:sp>
      <p:sp>
        <p:nvSpPr>
          <p:cNvPr id="76813" name="Rectangle 13" descr="Sunset"/>
          <p:cNvSpPr>
            <a:spLocks noChangeArrowheads="1"/>
          </p:cNvSpPr>
          <p:nvPr/>
        </p:nvSpPr>
        <p:spPr bwMode="auto">
          <a:xfrm>
            <a:off x="3059113" y="620713"/>
            <a:ext cx="1368425" cy="304800"/>
          </a:xfrm>
          <a:prstGeom prst="rect">
            <a:avLst/>
          </a:prstGeom>
          <a:noFill/>
          <a:ln w="9525" algn="ctr">
            <a:noFill/>
            <a:miter lim="800000"/>
            <a:headEnd/>
            <a:tailEnd/>
          </a:ln>
          <a:effectLst/>
        </p:spPr>
        <p:txBody>
          <a:bodyPr>
            <a:spAutoFit/>
          </a:bodyPr>
          <a:lstStyle/>
          <a:p>
            <a:pPr algn="r"/>
            <a:r>
              <a:rPr lang="en-CA" sz="1400"/>
              <a:t>4:44 pm</a:t>
            </a:r>
          </a:p>
        </p:txBody>
      </p:sp>
      <p:sp>
        <p:nvSpPr>
          <p:cNvPr id="76814" name="Text Box 14"/>
          <p:cNvSpPr txBox="1">
            <a:spLocks noChangeArrowheads="1"/>
          </p:cNvSpPr>
          <p:nvPr/>
        </p:nvSpPr>
        <p:spPr bwMode="auto">
          <a:xfrm>
            <a:off x="5651500" y="3068638"/>
            <a:ext cx="1152525"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76815" name="Text Box 15"/>
          <p:cNvSpPr txBox="1">
            <a:spLocks noChangeArrowheads="1"/>
          </p:cNvSpPr>
          <p:nvPr/>
        </p:nvSpPr>
        <p:spPr bwMode="auto">
          <a:xfrm>
            <a:off x="5292725" y="3141663"/>
            <a:ext cx="1511300" cy="304800"/>
          </a:xfrm>
          <a:prstGeom prst="rect">
            <a:avLst/>
          </a:prstGeom>
          <a:noFill/>
          <a:ln w="9525" algn="ctr">
            <a:noFill/>
            <a:miter lim="800000"/>
            <a:headEnd/>
            <a:tailEnd/>
          </a:ln>
          <a:effectLst/>
        </p:spPr>
        <p:txBody>
          <a:bodyPr>
            <a:spAutoFit/>
          </a:bodyPr>
          <a:lstStyle/>
          <a:p>
            <a:pPr algn="ctr">
              <a:spcBef>
                <a:spcPct val="50000"/>
              </a:spcBef>
            </a:pPr>
            <a:r>
              <a:rPr lang="en-CA" sz="1400"/>
              <a:t>Nimbostratus </a:t>
            </a:r>
            <a:endParaRPr lang="en-US" sz="1400"/>
          </a:p>
        </p:txBody>
      </p:sp>
      <p:sp>
        <p:nvSpPr>
          <p:cNvPr id="76816" name="Text Box 16"/>
          <p:cNvSpPr txBox="1">
            <a:spLocks noChangeArrowheads="1"/>
          </p:cNvSpPr>
          <p:nvPr/>
        </p:nvSpPr>
        <p:spPr bwMode="auto">
          <a:xfrm>
            <a:off x="7596188" y="3141663"/>
            <a:ext cx="1406525" cy="304800"/>
          </a:xfrm>
          <a:prstGeom prst="rect">
            <a:avLst/>
          </a:prstGeom>
          <a:noFill/>
          <a:ln w="9525" algn="ctr">
            <a:noFill/>
            <a:miter lim="800000"/>
            <a:headEnd/>
            <a:tailEnd/>
          </a:ln>
          <a:effectLst/>
        </p:spPr>
        <p:txBody>
          <a:bodyPr>
            <a:spAutoFit/>
          </a:bodyPr>
          <a:lstStyle/>
          <a:p>
            <a:pPr algn="ctr">
              <a:spcBef>
                <a:spcPct val="50000"/>
              </a:spcBef>
            </a:pPr>
            <a:r>
              <a:rPr lang="en-US" sz="1400"/>
              <a:t>Overcast</a:t>
            </a:r>
          </a:p>
        </p:txBody>
      </p:sp>
      <p:sp>
        <p:nvSpPr>
          <p:cNvPr id="76817" name="Rectangle 17"/>
          <p:cNvSpPr>
            <a:spLocks noChangeArrowheads="1"/>
          </p:cNvSpPr>
          <p:nvPr/>
        </p:nvSpPr>
        <p:spPr bwMode="auto">
          <a:xfrm>
            <a:off x="3492500" y="2133600"/>
            <a:ext cx="962025" cy="244475"/>
          </a:xfrm>
          <a:prstGeom prst="rect">
            <a:avLst/>
          </a:prstGeom>
          <a:noFill/>
          <a:ln w="9525" algn="ctr">
            <a:noFill/>
            <a:miter lim="800000"/>
            <a:headEnd/>
            <a:tailEnd/>
          </a:ln>
          <a:effectLst/>
        </p:spPr>
        <p:txBody>
          <a:bodyPr>
            <a:spAutoFit/>
          </a:bodyPr>
          <a:lstStyle/>
          <a:p>
            <a:pPr algn="ctr"/>
            <a:r>
              <a:rPr lang="en-CA" sz="1000"/>
              <a:t>11.3 Km/h</a:t>
            </a:r>
          </a:p>
        </p:txBody>
      </p:sp>
      <p:sp>
        <p:nvSpPr>
          <p:cNvPr id="76818" name="Text Box 18"/>
          <p:cNvSpPr txBox="1">
            <a:spLocks noChangeArrowheads="1"/>
          </p:cNvSpPr>
          <p:nvPr/>
        </p:nvSpPr>
        <p:spPr bwMode="auto">
          <a:xfrm>
            <a:off x="0" y="0"/>
            <a:ext cx="755650" cy="366713"/>
          </a:xfrm>
          <a:prstGeom prst="rect">
            <a:avLst/>
          </a:prstGeom>
          <a:noFill/>
          <a:ln w="9525" algn="ctr">
            <a:noFill/>
            <a:miter lim="800000"/>
            <a:headEnd/>
            <a:tailEnd/>
          </a:ln>
          <a:effectLst/>
        </p:spPr>
        <p:txBody>
          <a:bodyPr>
            <a:spAutoFit/>
          </a:bodyPr>
          <a:lstStyle/>
          <a:p>
            <a:pPr algn="ctr">
              <a:spcBef>
                <a:spcPct val="50000"/>
              </a:spcBef>
            </a:pPr>
            <a:endParaRPr lang="en-CA"/>
          </a:p>
        </p:txBody>
      </p:sp>
      <p:sp>
        <p:nvSpPr>
          <p:cNvPr id="76819" name="Text Box 19"/>
          <p:cNvSpPr txBox="1">
            <a:spLocks noChangeArrowheads="1"/>
          </p:cNvSpPr>
          <p:nvPr/>
        </p:nvSpPr>
        <p:spPr bwMode="auto">
          <a:xfrm>
            <a:off x="34925" y="58738"/>
            <a:ext cx="720725" cy="458787"/>
          </a:xfrm>
          <a:prstGeom prst="rect">
            <a:avLst/>
          </a:prstGeom>
          <a:noFill/>
          <a:ln w="9525" algn="ctr">
            <a:noFill/>
            <a:miter lim="800000"/>
            <a:headEnd/>
            <a:tailEnd/>
          </a:ln>
          <a:effectLst/>
        </p:spPr>
        <p:txBody>
          <a:bodyPr>
            <a:spAutoFit/>
          </a:bodyPr>
          <a:lstStyle/>
          <a:p>
            <a:pPr algn="ctr">
              <a:spcBef>
                <a:spcPct val="50000"/>
              </a:spcBef>
            </a:pPr>
            <a:r>
              <a:rPr lang="en-US" sz="600" b="1"/>
              <a:t>Observation</a:t>
            </a:r>
            <a:r>
              <a:rPr lang="en-US"/>
              <a:t>#0</a:t>
            </a:r>
          </a:p>
        </p:txBody>
      </p:sp>
      <p:sp>
        <p:nvSpPr>
          <p:cNvPr id="76820" name="Text Box 20"/>
          <p:cNvSpPr txBox="1">
            <a:spLocks noChangeArrowheads="1"/>
          </p:cNvSpPr>
          <p:nvPr/>
        </p:nvSpPr>
        <p:spPr bwMode="auto">
          <a:xfrm>
            <a:off x="1312863" y="3621088"/>
            <a:ext cx="7739062" cy="274637"/>
          </a:xfrm>
          <a:prstGeom prst="rect">
            <a:avLst/>
          </a:prstGeom>
          <a:noFill/>
          <a:ln w="9525" algn="ctr">
            <a:noFill/>
            <a:miter lim="800000"/>
            <a:headEnd/>
            <a:tailEnd/>
          </a:ln>
          <a:effectLst/>
        </p:spPr>
        <p:txBody>
          <a:bodyPr>
            <a:spAutoFit/>
          </a:bodyPr>
          <a:lstStyle/>
          <a:p>
            <a:pPr>
              <a:spcBef>
                <a:spcPct val="50000"/>
              </a:spcBef>
            </a:pPr>
            <a:r>
              <a:rPr lang="en-US" sz="1200"/>
              <a:t>Increasing clouds and warmer. Precipitation possible within 24 to 48 hours. </a:t>
            </a:r>
          </a:p>
        </p:txBody>
      </p:sp>
      <p:pic>
        <p:nvPicPr>
          <p:cNvPr id="76822" name="Picture 22" descr="SHS"/>
          <p:cNvPicPr>
            <a:picLocks noChangeAspect="1" noChangeArrowheads="1"/>
          </p:cNvPicPr>
          <p:nvPr/>
        </p:nvPicPr>
        <p:blipFill>
          <a:blip r:embed="rId4" cstate="print"/>
          <a:srcRect/>
          <a:stretch>
            <a:fillRect/>
          </a:stretch>
        </p:blipFill>
        <p:spPr bwMode="auto">
          <a:xfrm>
            <a:off x="4619625" y="82550"/>
            <a:ext cx="4441825" cy="2879725"/>
          </a:xfrm>
          <a:prstGeom prst="rect">
            <a:avLst/>
          </a:prstGeom>
          <a:noFill/>
        </p:spPr>
      </p:pic>
      <p:sp>
        <p:nvSpPr>
          <p:cNvPr id="76825" name="Text Box 25"/>
          <p:cNvSpPr txBox="1">
            <a:spLocks noChangeArrowheads="1"/>
          </p:cNvSpPr>
          <p:nvPr/>
        </p:nvSpPr>
        <p:spPr bwMode="auto">
          <a:xfrm>
            <a:off x="179388" y="4292600"/>
            <a:ext cx="8785225" cy="366713"/>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76826" name="Text Box 26"/>
          <p:cNvSpPr txBox="1">
            <a:spLocks noChangeArrowheads="1"/>
          </p:cNvSpPr>
          <p:nvPr/>
        </p:nvSpPr>
        <p:spPr bwMode="auto">
          <a:xfrm>
            <a:off x="76200" y="4365625"/>
            <a:ext cx="8956675" cy="2405063"/>
          </a:xfrm>
          <a:prstGeom prst="rect">
            <a:avLst/>
          </a:prstGeom>
          <a:noFill/>
          <a:ln w="9525" algn="ctr">
            <a:noFill/>
            <a:miter lim="800000"/>
            <a:headEnd/>
            <a:tailEnd/>
          </a:ln>
          <a:effectLst/>
        </p:spPr>
        <p:txBody>
          <a:bodyPr>
            <a:spAutoFit/>
          </a:bodyPr>
          <a:lstStyle/>
          <a:p>
            <a:pPr>
              <a:spcBef>
                <a:spcPct val="50000"/>
              </a:spcBef>
            </a:pPr>
            <a:r>
              <a:rPr lang="en-CA" sz="1600" b="1">
                <a:solidFill>
                  <a:srgbClr val="FF0000"/>
                </a:solidFill>
              </a:rPr>
              <a:t>Understanding This Page</a:t>
            </a:r>
            <a:r>
              <a:rPr lang="en-CA" sz="1600"/>
              <a:t> – </a:t>
            </a:r>
            <a:r>
              <a:rPr lang="en-CA" sz="1400"/>
              <a:t>On this page you will enter the information from the weather station or weather website. You will also enter the day/date, sunrise and sunset times as well as a weather picture for the day. You will examine the picture and comment on the cloud type and cloud cover shown. </a:t>
            </a:r>
          </a:p>
          <a:p>
            <a:pPr>
              <a:spcBef>
                <a:spcPct val="50000"/>
              </a:spcBef>
            </a:pPr>
            <a:r>
              <a:rPr lang="en-CA" sz="1400"/>
              <a:t>Note that while precipitation may be in the form of rain, snow, hail, sleet, etc., many weather stations measure precipitation as a liquid, so you may be looking for “Today’s Rain” as the name of the measurement given.</a:t>
            </a:r>
          </a:p>
          <a:p>
            <a:pPr>
              <a:spcBef>
                <a:spcPct val="50000"/>
              </a:spcBef>
            </a:pPr>
            <a:r>
              <a:rPr lang="en-CA" sz="1600" b="1">
                <a:solidFill>
                  <a:srgbClr val="FF0000"/>
                </a:solidFill>
              </a:rPr>
              <a:t>To Enter Information</a:t>
            </a:r>
            <a:r>
              <a:rPr lang="en-CA" sz="1400"/>
              <a:t> – Click inside each box and add your information.</a:t>
            </a:r>
          </a:p>
          <a:p>
            <a:pPr>
              <a:spcBef>
                <a:spcPct val="50000"/>
              </a:spcBef>
            </a:pPr>
            <a:r>
              <a:rPr lang="en-CA" sz="1400"/>
              <a:t>You will also answer questions and provide other information in this part of the page.</a:t>
            </a:r>
          </a:p>
        </p:txBody>
      </p:sp>
      <p:sp>
        <p:nvSpPr>
          <p:cNvPr id="76827" name="Rectangle 27"/>
          <p:cNvSpPr>
            <a:spLocks noGrp="1" noChangeArrowheads="1"/>
          </p:cNvSpPr>
          <p:nvPr>
            <p:ph type="title" idx="4294967295"/>
          </p:nvPr>
        </p:nvSpPr>
        <p:spPr>
          <a:xfrm>
            <a:off x="8990013" y="6858000"/>
            <a:ext cx="153987" cy="76200"/>
          </a:xfrm>
        </p:spPr>
        <p:txBody>
          <a:bodyPr/>
          <a:lstStyle/>
          <a:p>
            <a:r>
              <a:rPr lang="en-CA" sz="100"/>
              <a:t>Weather Summary – Sample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6" name="Oval 2"/>
          <p:cNvSpPr>
            <a:spLocks noChangeArrowheads="1"/>
          </p:cNvSpPr>
          <p:nvPr/>
        </p:nvSpPr>
        <p:spPr bwMode="auto">
          <a:xfrm>
            <a:off x="0" y="0"/>
            <a:ext cx="9144000" cy="6858000"/>
          </a:xfrm>
          <a:prstGeom prst="ellipse">
            <a:avLst/>
          </a:prstGeom>
          <a:solidFill>
            <a:srgbClr val="99CC00"/>
          </a:solidFill>
          <a:ln w="38100" algn="ctr">
            <a:noFill/>
            <a:round/>
            <a:headEnd/>
            <a:tailEnd/>
          </a:ln>
          <a:effectLst/>
        </p:spPr>
        <p:txBody>
          <a:bodyPr anchor="ctr">
            <a:spAutoFit/>
          </a:bodyPr>
          <a:lstStyle/>
          <a:p>
            <a:endParaRPr lang="en-US"/>
          </a:p>
        </p:txBody>
      </p:sp>
      <p:sp>
        <p:nvSpPr>
          <p:cNvPr id="11267" name="Rectangle 3"/>
          <p:cNvSpPr>
            <a:spLocks noChangeArrowheads="1"/>
          </p:cNvSpPr>
          <p:nvPr/>
        </p:nvSpPr>
        <p:spPr bwMode="auto">
          <a:xfrm>
            <a:off x="914400" y="533400"/>
            <a:ext cx="7315200" cy="5486400"/>
          </a:xfrm>
          <a:prstGeom prst="rect">
            <a:avLst/>
          </a:prstGeom>
          <a:noFill/>
          <a:ln w="76200" algn="ctr">
            <a:noFill/>
            <a:miter lim="800000"/>
            <a:headEnd/>
            <a:tailEnd/>
          </a:ln>
          <a:effectLst/>
        </p:spPr>
        <p:txBody>
          <a:bodyPr anchor="ctr">
            <a:spAutoFit/>
          </a:bodyPr>
          <a:lstStyle/>
          <a:p>
            <a:endParaRPr lang="en-US"/>
          </a:p>
        </p:txBody>
      </p:sp>
      <p:sp>
        <p:nvSpPr>
          <p:cNvPr id="11268" name="Rectangle 4"/>
          <p:cNvSpPr>
            <a:spLocks noChangeArrowheads="1"/>
          </p:cNvSpPr>
          <p:nvPr/>
        </p:nvSpPr>
        <p:spPr bwMode="auto">
          <a:xfrm rot="1788961" flipV="1">
            <a:off x="762000" y="2590800"/>
            <a:ext cx="7239000" cy="1905000"/>
          </a:xfrm>
          <a:prstGeom prst="rect">
            <a:avLst/>
          </a:prstGeom>
          <a:solidFill>
            <a:schemeClr val="hlink"/>
          </a:solidFill>
          <a:ln w="38100" algn="ctr">
            <a:noFill/>
            <a:miter lim="800000"/>
            <a:headEnd/>
            <a:tailEnd/>
          </a:ln>
          <a:effectLst/>
        </p:spPr>
        <p:txBody>
          <a:bodyPr anchor="ctr">
            <a:spAutoFit/>
          </a:bodyPr>
          <a:lstStyle/>
          <a:p>
            <a:endParaRPr lang="en-US"/>
          </a:p>
        </p:txBody>
      </p:sp>
      <p:sp>
        <p:nvSpPr>
          <p:cNvPr id="11269" name="Rectangle 5"/>
          <p:cNvSpPr>
            <a:spLocks noChangeArrowheads="1"/>
          </p:cNvSpPr>
          <p:nvPr/>
        </p:nvSpPr>
        <p:spPr bwMode="auto">
          <a:xfrm rot="-1028561">
            <a:off x="1143000" y="1905000"/>
            <a:ext cx="6553200" cy="3290888"/>
          </a:xfrm>
          <a:prstGeom prst="rect">
            <a:avLst/>
          </a:prstGeom>
          <a:solidFill>
            <a:srgbClr val="CCFFCC"/>
          </a:solidFill>
          <a:ln w="38100" algn="ctr">
            <a:noFill/>
            <a:miter lim="800000"/>
            <a:headEnd/>
            <a:tailEnd/>
          </a:ln>
          <a:effectLst/>
        </p:spPr>
        <p:txBody>
          <a:bodyPr anchor="ctr">
            <a:spAutoFit/>
          </a:bodyPr>
          <a:lstStyle/>
          <a:p>
            <a:endParaRPr lang="en-US"/>
          </a:p>
        </p:txBody>
      </p:sp>
      <p:sp>
        <p:nvSpPr>
          <p:cNvPr id="11270" name="WordArt 6"/>
          <p:cNvSpPr>
            <a:spLocks noChangeArrowheads="1" noChangeShapeType="1" noTextEdit="1"/>
          </p:cNvSpPr>
          <p:nvPr/>
        </p:nvSpPr>
        <p:spPr bwMode="auto">
          <a:xfrm>
            <a:off x="1600200" y="1905000"/>
            <a:ext cx="5991225" cy="30480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You are now</a:t>
            </a:r>
          </a:p>
          <a:p>
            <a:pPr algn="ctr"/>
            <a:r>
              <a:rPr lang="en-US"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ready to begin</a:t>
            </a:r>
          </a:p>
          <a:p>
            <a:pPr algn="ctr"/>
            <a:r>
              <a:rPr lang="en-US"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your ten day</a:t>
            </a:r>
          </a:p>
          <a:p>
            <a:pPr algn="ctr"/>
            <a:r>
              <a:rPr lang="en-US"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weather observations.</a:t>
            </a:r>
          </a:p>
        </p:txBody>
      </p:sp>
      <p:sp>
        <p:nvSpPr>
          <p:cNvPr id="11271" name="Text Box 7"/>
          <p:cNvSpPr txBox="1">
            <a:spLocks noChangeArrowheads="1"/>
          </p:cNvSpPr>
          <p:nvPr/>
        </p:nvSpPr>
        <p:spPr bwMode="auto">
          <a:xfrm>
            <a:off x="0" y="533400"/>
            <a:ext cx="9144000" cy="396875"/>
          </a:xfrm>
          <a:prstGeom prst="rect">
            <a:avLst/>
          </a:prstGeom>
          <a:noFill/>
          <a:ln w="12700" algn="ctr">
            <a:noFill/>
            <a:miter lim="800000"/>
            <a:headEnd/>
            <a:tailEnd/>
          </a:ln>
          <a:effectLst>
            <a:outerShdw dist="45791" dir="2021404" algn="ctr" rotWithShape="0">
              <a:srgbClr val="9999FF"/>
            </a:outerShdw>
          </a:effectLst>
        </p:spPr>
        <p:txBody>
          <a:bodyPr>
            <a:spAutoFit/>
          </a:bodyPr>
          <a:lstStyle/>
          <a:p>
            <a:pPr algn="ctr">
              <a:spcBef>
                <a:spcPct val="50000"/>
              </a:spcBef>
            </a:pPr>
            <a:r>
              <a:rPr lang="en-US" sz="2000">
                <a:solidFill>
                  <a:schemeClr val="tx2"/>
                </a:solidFill>
                <a:latin typeface="Arial" charset="0"/>
              </a:rPr>
              <a:t>Review the previous slides if you are unsure about what to do.</a:t>
            </a:r>
          </a:p>
        </p:txBody>
      </p:sp>
      <p:sp>
        <p:nvSpPr>
          <p:cNvPr id="11272" name="Text Box 8"/>
          <p:cNvSpPr txBox="1">
            <a:spLocks noChangeArrowheads="1"/>
          </p:cNvSpPr>
          <p:nvPr/>
        </p:nvSpPr>
        <p:spPr bwMode="auto">
          <a:xfrm>
            <a:off x="0" y="6156325"/>
            <a:ext cx="9144000" cy="701675"/>
          </a:xfrm>
          <a:prstGeom prst="rect">
            <a:avLst/>
          </a:prstGeom>
          <a:noFill/>
          <a:ln w="12700" algn="ctr">
            <a:noFill/>
            <a:miter lim="800000"/>
            <a:headEnd/>
            <a:tailEnd/>
          </a:ln>
          <a:effectLst>
            <a:outerShdw dist="45791" dir="2021404" algn="ctr" rotWithShape="0">
              <a:srgbClr val="9999FF"/>
            </a:outerShdw>
          </a:effectLst>
        </p:spPr>
        <p:txBody>
          <a:bodyPr>
            <a:spAutoFit/>
          </a:bodyPr>
          <a:lstStyle/>
          <a:p>
            <a:pPr algn="ctr">
              <a:spcBef>
                <a:spcPct val="50000"/>
              </a:spcBef>
            </a:pPr>
            <a:r>
              <a:rPr lang="en-US" sz="2000">
                <a:latin typeface="Arial" charset="0"/>
              </a:rPr>
              <a:t>As you enter your information, do not change the background elements of the slideshow (such as the slide backgrounds and colour scheme).</a:t>
            </a:r>
          </a:p>
        </p:txBody>
      </p:sp>
      <p:sp>
        <p:nvSpPr>
          <p:cNvPr id="24643" name="Rectangle 1091"/>
          <p:cNvSpPr>
            <a:spLocks noGrp="1" noChangeArrowheads="1"/>
          </p:cNvSpPr>
          <p:nvPr>
            <p:ph type="ctrTitle"/>
          </p:nvPr>
        </p:nvSpPr>
        <p:spPr>
          <a:xfrm>
            <a:off x="684213" y="-603250"/>
            <a:ext cx="7772400" cy="603250"/>
          </a:xfrm>
        </p:spPr>
        <p:txBody>
          <a:bodyPr/>
          <a:lstStyle/>
          <a:p>
            <a:r>
              <a:rPr lang="en-CA" sz="4000"/>
              <a:t>You Are Now Ready To Begin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804863" y="58738"/>
            <a:ext cx="1441450"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66563" name="Text Box 3"/>
          <p:cNvSpPr txBox="1">
            <a:spLocks noChangeArrowheads="1"/>
          </p:cNvSpPr>
          <p:nvPr/>
        </p:nvSpPr>
        <p:spPr bwMode="auto">
          <a:xfrm>
            <a:off x="755650" y="80963"/>
            <a:ext cx="1512888" cy="366712"/>
          </a:xfrm>
          <a:prstGeom prst="rect">
            <a:avLst/>
          </a:prstGeom>
          <a:noFill/>
          <a:ln w="9525" algn="ctr">
            <a:noFill/>
            <a:miter lim="800000"/>
            <a:headEnd/>
            <a:tailEnd/>
          </a:ln>
          <a:effectLst/>
        </p:spPr>
        <p:txBody>
          <a:bodyPr>
            <a:spAutoFit/>
          </a:bodyPr>
          <a:lstStyle/>
          <a:p>
            <a:pPr algn="ctr">
              <a:spcBef>
                <a:spcPct val="50000"/>
              </a:spcBef>
            </a:pPr>
            <a:r>
              <a:rPr lang="en-US"/>
              <a:t>Day</a:t>
            </a:r>
          </a:p>
        </p:txBody>
      </p:sp>
      <p:sp>
        <p:nvSpPr>
          <p:cNvPr id="66564" name="Text Box 4"/>
          <p:cNvSpPr txBox="1">
            <a:spLocks noChangeArrowheads="1"/>
          </p:cNvSpPr>
          <p:nvPr/>
        </p:nvSpPr>
        <p:spPr bwMode="auto">
          <a:xfrm>
            <a:off x="2308225" y="63500"/>
            <a:ext cx="2263775" cy="366713"/>
          </a:xfrm>
          <a:prstGeom prst="rect">
            <a:avLst/>
          </a:prstGeom>
          <a:noFill/>
          <a:ln w="9525" algn="ctr">
            <a:noFill/>
            <a:miter lim="800000"/>
            <a:headEnd/>
            <a:tailEnd/>
          </a:ln>
          <a:effectLst/>
        </p:spPr>
        <p:txBody>
          <a:bodyPr>
            <a:spAutoFit/>
          </a:bodyPr>
          <a:lstStyle/>
          <a:p>
            <a:pPr algn="ctr">
              <a:spcBef>
                <a:spcPct val="50000"/>
              </a:spcBef>
            </a:pPr>
            <a:r>
              <a:rPr lang="en-US"/>
              <a:t>Date</a:t>
            </a:r>
          </a:p>
        </p:txBody>
      </p:sp>
      <p:sp>
        <p:nvSpPr>
          <p:cNvPr id="66565" name="Rectangle 5"/>
          <p:cNvSpPr>
            <a:spLocks noChangeArrowheads="1"/>
          </p:cNvSpPr>
          <p:nvPr/>
        </p:nvSpPr>
        <p:spPr bwMode="auto">
          <a:xfrm>
            <a:off x="1258888" y="160813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66566" name="Rectangle 6"/>
          <p:cNvSpPr>
            <a:spLocks noChangeArrowheads="1"/>
          </p:cNvSpPr>
          <p:nvPr/>
        </p:nvSpPr>
        <p:spPr bwMode="auto">
          <a:xfrm>
            <a:off x="1258888" y="2111375"/>
            <a:ext cx="809625" cy="304800"/>
          </a:xfrm>
          <a:prstGeom prst="rect">
            <a:avLst/>
          </a:prstGeom>
          <a:noFill/>
          <a:ln w="9525" algn="ctr">
            <a:noFill/>
            <a:miter lim="800000"/>
            <a:headEnd/>
            <a:tailEnd/>
          </a:ln>
          <a:effectLst/>
        </p:spPr>
        <p:txBody>
          <a:bodyPr>
            <a:spAutoFit/>
          </a:bodyPr>
          <a:lstStyle/>
          <a:p>
            <a:pPr algn="r"/>
            <a:r>
              <a:rPr lang="en-US" sz="1400"/>
              <a:t>--%</a:t>
            </a:r>
          </a:p>
        </p:txBody>
      </p:sp>
      <p:sp>
        <p:nvSpPr>
          <p:cNvPr id="66567" name="Rectangle 7"/>
          <p:cNvSpPr>
            <a:spLocks noChangeArrowheads="1"/>
          </p:cNvSpPr>
          <p:nvPr/>
        </p:nvSpPr>
        <p:spPr bwMode="auto">
          <a:xfrm>
            <a:off x="1258888" y="2616200"/>
            <a:ext cx="871537" cy="304800"/>
          </a:xfrm>
          <a:prstGeom prst="rect">
            <a:avLst/>
          </a:prstGeom>
          <a:noFill/>
          <a:ln w="9525" algn="ctr">
            <a:noFill/>
            <a:miter lim="800000"/>
            <a:headEnd/>
            <a:tailEnd/>
          </a:ln>
          <a:effectLst/>
        </p:spPr>
        <p:txBody>
          <a:bodyPr>
            <a:spAutoFit/>
          </a:bodyPr>
          <a:lstStyle/>
          <a:p>
            <a:pPr algn="r"/>
            <a:r>
              <a:rPr lang="en-US" sz="1400"/>
              <a:t>--hPa</a:t>
            </a:r>
            <a:endParaRPr lang="en-CA" sz="1400"/>
          </a:p>
        </p:txBody>
      </p:sp>
      <p:sp>
        <p:nvSpPr>
          <p:cNvPr id="66568" name="Rectangle 8"/>
          <p:cNvSpPr>
            <a:spLocks noChangeArrowheads="1"/>
          </p:cNvSpPr>
          <p:nvPr/>
        </p:nvSpPr>
        <p:spPr bwMode="auto">
          <a:xfrm>
            <a:off x="3492500" y="2133600"/>
            <a:ext cx="935038" cy="244475"/>
          </a:xfrm>
          <a:prstGeom prst="rect">
            <a:avLst/>
          </a:prstGeom>
          <a:noFill/>
          <a:ln w="9525" algn="ctr">
            <a:noFill/>
            <a:miter lim="800000"/>
            <a:headEnd/>
            <a:tailEnd/>
          </a:ln>
          <a:effectLst/>
        </p:spPr>
        <p:txBody>
          <a:bodyPr>
            <a:spAutoFit/>
          </a:bodyPr>
          <a:lstStyle/>
          <a:p>
            <a:pPr algn="r"/>
            <a:r>
              <a:rPr lang="en-US" sz="1000"/>
              <a:t>--Km/h</a:t>
            </a:r>
          </a:p>
        </p:txBody>
      </p:sp>
      <p:sp>
        <p:nvSpPr>
          <p:cNvPr id="66569" name="Rectangle 9"/>
          <p:cNvSpPr>
            <a:spLocks noChangeArrowheads="1"/>
          </p:cNvSpPr>
          <p:nvPr/>
        </p:nvSpPr>
        <p:spPr bwMode="auto">
          <a:xfrm>
            <a:off x="3492500" y="1628775"/>
            <a:ext cx="962025" cy="304800"/>
          </a:xfrm>
          <a:prstGeom prst="rect">
            <a:avLst/>
          </a:prstGeom>
          <a:noFill/>
          <a:ln w="9525" algn="ctr">
            <a:noFill/>
            <a:miter lim="800000"/>
            <a:headEnd/>
            <a:tailEnd/>
          </a:ln>
          <a:effectLst/>
        </p:spPr>
        <p:txBody>
          <a:bodyPr>
            <a:spAutoFit/>
          </a:bodyPr>
          <a:lstStyle/>
          <a:p>
            <a:pPr algn="r"/>
            <a:r>
              <a:rPr lang="en-CA" sz="1400"/>
              <a:t>--mm</a:t>
            </a:r>
          </a:p>
        </p:txBody>
      </p:sp>
      <p:sp>
        <p:nvSpPr>
          <p:cNvPr id="66570" name="Rectangle 10"/>
          <p:cNvSpPr>
            <a:spLocks noChangeArrowheads="1"/>
          </p:cNvSpPr>
          <p:nvPr/>
        </p:nvSpPr>
        <p:spPr bwMode="auto">
          <a:xfrm>
            <a:off x="1252538" y="311308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66571" name="Rectangle 11"/>
          <p:cNvSpPr>
            <a:spLocks noChangeArrowheads="1"/>
          </p:cNvSpPr>
          <p:nvPr/>
        </p:nvSpPr>
        <p:spPr bwMode="auto">
          <a:xfrm>
            <a:off x="3492500" y="3141663"/>
            <a:ext cx="99695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66572" name="Rectangle 12" descr="Sunrise"/>
          <p:cNvSpPr>
            <a:spLocks noChangeArrowheads="1"/>
          </p:cNvSpPr>
          <p:nvPr/>
        </p:nvSpPr>
        <p:spPr bwMode="auto">
          <a:xfrm>
            <a:off x="827088" y="620713"/>
            <a:ext cx="1368425" cy="304800"/>
          </a:xfrm>
          <a:prstGeom prst="rect">
            <a:avLst/>
          </a:prstGeom>
          <a:noFill/>
          <a:ln w="9525" algn="ctr">
            <a:noFill/>
            <a:miter lim="800000"/>
            <a:headEnd/>
            <a:tailEnd/>
          </a:ln>
          <a:effectLst/>
        </p:spPr>
        <p:txBody>
          <a:bodyPr>
            <a:spAutoFit/>
          </a:bodyPr>
          <a:lstStyle/>
          <a:p>
            <a:pPr algn="r"/>
            <a:r>
              <a:rPr lang="en-CA" sz="1400"/>
              <a:t>--am</a:t>
            </a:r>
          </a:p>
        </p:txBody>
      </p:sp>
      <p:sp>
        <p:nvSpPr>
          <p:cNvPr id="66573" name="Rectangle 13" descr="Sunset"/>
          <p:cNvSpPr>
            <a:spLocks noChangeArrowheads="1"/>
          </p:cNvSpPr>
          <p:nvPr/>
        </p:nvSpPr>
        <p:spPr bwMode="auto">
          <a:xfrm>
            <a:off x="3059113" y="620713"/>
            <a:ext cx="1368425" cy="304800"/>
          </a:xfrm>
          <a:prstGeom prst="rect">
            <a:avLst/>
          </a:prstGeom>
          <a:noFill/>
          <a:ln w="9525" algn="ctr">
            <a:noFill/>
            <a:miter lim="800000"/>
            <a:headEnd/>
            <a:tailEnd/>
          </a:ln>
          <a:effectLst/>
        </p:spPr>
        <p:txBody>
          <a:bodyPr>
            <a:spAutoFit/>
          </a:bodyPr>
          <a:lstStyle/>
          <a:p>
            <a:pPr algn="r"/>
            <a:r>
              <a:rPr lang="en-CA" sz="1400"/>
              <a:t>--pm</a:t>
            </a:r>
          </a:p>
        </p:txBody>
      </p:sp>
      <p:sp>
        <p:nvSpPr>
          <p:cNvPr id="66574" name="Text Box 14"/>
          <p:cNvSpPr txBox="1">
            <a:spLocks noChangeArrowheads="1"/>
          </p:cNvSpPr>
          <p:nvPr/>
        </p:nvSpPr>
        <p:spPr bwMode="auto">
          <a:xfrm>
            <a:off x="5651500" y="3068638"/>
            <a:ext cx="1152525"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66575" name="Text Box 15"/>
          <p:cNvSpPr txBox="1">
            <a:spLocks noChangeArrowheads="1"/>
          </p:cNvSpPr>
          <p:nvPr/>
        </p:nvSpPr>
        <p:spPr bwMode="auto">
          <a:xfrm>
            <a:off x="5238750" y="3168650"/>
            <a:ext cx="1511300" cy="244475"/>
          </a:xfrm>
          <a:prstGeom prst="rect">
            <a:avLst/>
          </a:prstGeom>
          <a:noFill/>
          <a:ln w="9525" algn="ctr">
            <a:noFill/>
            <a:miter lim="800000"/>
            <a:headEnd/>
            <a:tailEnd/>
          </a:ln>
          <a:effectLst/>
        </p:spPr>
        <p:txBody>
          <a:bodyPr>
            <a:spAutoFit/>
          </a:bodyPr>
          <a:lstStyle/>
          <a:p>
            <a:pPr algn="ctr">
              <a:spcBef>
                <a:spcPct val="50000"/>
              </a:spcBef>
            </a:pPr>
            <a:r>
              <a:rPr lang="en-US" sz="1000"/>
              <a:t>Enter this on Day 2</a:t>
            </a:r>
          </a:p>
        </p:txBody>
      </p:sp>
      <p:sp>
        <p:nvSpPr>
          <p:cNvPr id="66576" name="Text Box 16"/>
          <p:cNvSpPr txBox="1">
            <a:spLocks noChangeArrowheads="1"/>
          </p:cNvSpPr>
          <p:nvPr/>
        </p:nvSpPr>
        <p:spPr bwMode="auto">
          <a:xfrm>
            <a:off x="7543800" y="3155950"/>
            <a:ext cx="1547813" cy="244475"/>
          </a:xfrm>
          <a:prstGeom prst="rect">
            <a:avLst/>
          </a:prstGeom>
          <a:noFill/>
          <a:ln w="9525" algn="ctr">
            <a:noFill/>
            <a:miter lim="800000"/>
            <a:headEnd/>
            <a:tailEnd/>
          </a:ln>
          <a:effectLst/>
        </p:spPr>
        <p:txBody>
          <a:bodyPr>
            <a:spAutoFit/>
          </a:bodyPr>
          <a:lstStyle/>
          <a:p>
            <a:pPr algn="ctr">
              <a:spcBef>
                <a:spcPct val="50000"/>
              </a:spcBef>
            </a:pPr>
            <a:r>
              <a:rPr lang="en-US" sz="1000"/>
              <a:t>Enter this on Day 2</a:t>
            </a:r>
          </a:p>
        </p:txBody>
      </p:sp>
      <p:sp>
        <p:nvSpPr>
          <p:cNvPr id="66577" name="Rectangle 17"/>
          <p:cNvSpPr>
            <a:spLocks noChangeArrowheads="1"/>
          </p:cNvSpPr>
          <p:nvPr/>
        </p:nvSpPr>
        <p:spPr bwMode="auto">
          <a:xfrm>
            <a:off x="3492500" y="2636838"/>
            <a:ext cx="962025" cy="304800"/>
          </a:xfrm>
          <a:prstGeom prst="rect">
            <a:avLst/>
          </a:prstGeom>
          <a:noFill/>
          <a:ln w="9525" algn="ctr">
            <a:noFill/>
            <a:miter lim="800000"/>
            <a:headEnd/>
            <a:tailEnd/>
          </a:ln>
          <a:effectLst/>
        </p:spPr>
        <p:txBody>
          <a:bodyPr>
            <a:spAutoFit/>
          </a:bodyPr>
          <a:lstStyle/>
          <a:p>
            <a:pPr algn="ctr"/>
            <a:r>
              <a:rPr lang="en-CA" sz="1400"/>
              <a:t>---</a:t>
            </a:r>
          </a:p>
        </p:txBody>
      </p:sp>
      <p:sp>
        <p:nvSpPr>
          <p:cNvPr id="66578" name="Text Box 18"/>
          <p:cNvSpPr txBox="1">
            <a:spLocks noChangeArrowheads="1"/>
          </p:cNvSpPr>
          <p:nvPr/>
        </p:nvSpPr>
        <p:spPr bwMode="auto">
          <a:xfrm>
            <a:off x="0" y="0"/>
            <a:ext cx="755650" cy="366713"/>
          </a:xfrm>
          <a:prstGeom prst="rect">
            <a:avLst/>
          </a:prstGeom>
          <a:noFill/>
          <a:ln w="9525" algn="ctr">
            <a:noFill/>
            <a:miter lim="800000"/>
            <a:headEnd/>
            <a:tailEnd/>
          </a:ln>
          <a:effectLst/>
        </p:spPr>
        <p:txBody>
          <a:bodyPr>
            <a:spAutoFit/>
          </a:bodyPr>
          <a:lstStyle/>
          <a:p>
            <a:pPr algn="ctr">
              <a:spcBef>
                <a:spcPct val="50000"/>
              </a:spcBef>
            </a:pPr>
            <a:endParaRPr lang="en-CA"/>
          </a:p>
        </p:txBody>
      </p:sp>
      <p:sp>
        <p:nvSpPr>
          <p:cNvPr id="66579" name="Text Box 19"/>
          <p:cNvSpPr txBox="1">
            <a:spLocks noChangeArrowheads="1"/>
          </p:cNvSpPr>
          <p:nvPr/>
        </p:nvSpPr>
        <p:spPr bwMode="auto">
          <a:xfrm>
            <a:off x="34925" y="58738"/>
            <a:ext cx="720725" cy="458787"/>
          </a:xfrm>
          <a:prstGeom prst="rect">
            <a:avLst/>
          </a:prstGeom>
          <a:noFill/>
          <a:ln w="9525" algn="ctr">
            <a:noFill/>
            <a:miter lim="800000"/>
            <a:headEnd/>
            <a:tailEnd/>
          </a:ln>
          <a:effectLst/>
        </p:spPr>
        <p:txBody>
          <a:bodyPr>
            <a:spAutoFit/>
          </a:bodyPr>
          <a:lstStyle/>
          <a:p>
            <a:pPr algn="ctr">
              <a:spcBef>
                <a:spcPct val="50000"/>
              </a:spcBef>
            </a:pPr>
            <a:r>
              <a:rPr lang="en-US" sz="600" b="1"/>
              <a:t>Observation</a:t>
            </a:r>
            <a:r>
              <a:rPr lang="en-US"/>
              <a:t>#1</a:t>
            </a:r>
          </a:p>
        </p:txBody>
      </p:sp>
      <p:sp>
        <p:nvSpPr>
          <p:cNvPr id="66580" name="Text Box 20"/>
          <p:cNvSpPr txBox="1">
            <a:spLocks noChangeArrowheads="1"/>
          </p:cNvSpPr>
          <p:nvPr/>
        </p:nvSpPr>
        <p:spPr bwMode="auto">
          <a:xfrm>
            <a:off x="1312863" y="3621088"/>
            <a:ext cx="7739062" cy="304800"/>
          </a:xfrm>
          <a:prstGeom prst="rect">
            <a:avLst/>
          </a:prstGeom>
          <a:noFill/>
          <a:ln w="9525" algn="ctr">
            <a:noFill/>
            <a:miter lim="800000"/>
            <a:headEnd/>
            <a:tailEnd/>
          </a:ln>
          <a:effectLst/>
        </p:spPr>
        <p:txBody>
          <a:bodyPr>
            <a:spAutoFit/>
          </a:bodyPr>
          <a:lstStyle/>
          <a:p>
            <a:pPr>
              <a:spcBef>
                <a:spcPct val="50000"/>
              </a:spcBef>
            </a:pPr>
            <a:r>
              <a:rPr lang="en-US" sz="1400"/>
              <a:t>---</a:t>
            </a:r>
          </a:p>
        </p:txBody>
      </p:sp>
      <p:sp>
        <p:nvSpPr>
          <p:cNvPr id="66581" name="Text Box 21"/>
          <p:cNvSpPr txBox="1">
            <a:spLocks noChangeArrowheads="1"/>
          </p:cNvSpPr>
          <p:nvPr/>
        </p:nvSpPr>
        <p:spPr bwMode="auto">
          <a:xfrm>
            <a:off x="76200" y="4292600"/>
            <a:ext cx="9067800" cy="1838325"/>
          </a:xfrm>
          <a:prstGeom prst="rect">
            <a:avLst/>
          </a:prstGeom>
          <a:noFill/>
          <a:ln w="9525" algn="ctr">
            <a:noFill/>
            <a:miter lim="800000"/>
            <a:headEnd/>
            <a:tailEnd/>
          </a:ln>
          <a:effectLst/>
        </p:spPr>
        <p:txBody>
          <a:bodyPr>
            <a:spAutoFit/>
          </a:bodyPr>
          <a:lstStyle/>
          <a:p>
            <a:r>
              <a:rPr lang="en-US" sz="1400"/>
              <a:t>Activity #1 – Introduction to Weather, Climate &amp; Meteorology Objectives…</a:t>
            </a:r>
          </a:p>
          <a:p>
            <a:r>
              <a:rPr lang="en-US" sz="1400"/>
              <a:t> Learn how to collect information from the Weather Station Console</a:t>
            </a:r>
          </a:p>
          <a:p>
            <a:r>
              <a:rPr lang="en-US" sz="1400"/>
              <a:t> Develop an understanding of the topic “weather”</a:t>
            </a:r>
          </a:p>
          <a:p>
            <a:r>
              <a:rPr lang="en-US" sz="1400"/>
              <a:t> Practice entering information into the slideshow</a:t>
            </a:r>
          </a:p>
          <a:p>
            <a:endParaRPr lang="en-US" sz="1400"/>
          </a:p>
          <a:p>
            <a:r>
              <a:rPr lang="en-US" sz="1400"/>
              <a:t>Key Terms…</a:t>
            </a:r>
          </a:p>
          <a:p>
            <a:r>
              <a:rPr lang="en-US" sz="1400"/>
              <a:t>Weather / Climate / Meteorology</a:t>
            </a:r>
          </a:p>
        </p:txBody>
      </p:sp>
      <p:sp>
        <p:nvSpPr>
          <p:cNvPr id="66583" name="Rectangle 23"/>
          <p:cNvSpPr>
            <a:spLocks noGrp="1" noChangeArrowheads="1"/>
          </p:cNvSpPr>
          <p:nvPr>
            <p:ph type="title" idx="4294967295"/>
          </p:nvPr>
        </p:nvSpPr>
        <p:spPr>
          <a:xfrm>
            <a:off x="8990013" y="6858000"/>
            <a:ext cx="153987" cy="76200"/>
          </a:xfrm>
        </p:spPr>
        <p:txBody>
          <a:bodyPr/>
          <a:lstStyle/>
          <a:p>
            <a:r>
              <a:rPr lang="en-CA" sz="100"/>
              <a:t>Weather Summary – Day 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0"/>
            <a:ext cx="8991600" cy="609600"/>
          </a:xfrm>
          <a:noFill/>
        </p:spPr>
        <p:txBody>
          <a:bodyPr/>
          <a:lstStyle/>
          <a:p>
            <a:r>
              <a:rPr lang="en-US" sz="2800"/>
              <a:t>Activity #1 – </a:t>
            </a:r>
            <a:r>
              <a:rPr lang="en-US" sz="2400"/>
              <a:t>Introduction to Weather, Climate &amp; Meteorology</a:t>
            </a:r>
          </a:p>
        </p:txBody>
      </p:sp>
      <p:sp>
        <p:nvSpPr>
          <p:cNvPr id="13315" name="Text Box 3"/>
          <p:cNvSpPr txBox="1">
            <a:spLocks noChangeArrowheads="1"/>
          </p:cNvSpPr>
          <p:nvPr/>
        </p:nvSpPr>
        <p:spPr bwMode="auto">
          <a:xfrm>
            <a:off x="0" y="4800600"/>
            <a:ext cx="5435600" cy="825500"/>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Part 1.4</a:t>
            </a:r>
            <a:r>
              <a:rPr lang="en-US" sz="1600" dirty="0">
                <a:latin typeface="Arial" charset="0"/>
              </a:rPr>
              <a:t> – Try </a:t>
            </a:r>
            <a:r>
              <a:rPr lang="en-US" sz="1600" dirty="0">
                <a:latin typeface="Arial" charset="0"/>
                <a:hlinkClick r:id="rId4"/>
              </a:rPr>
              <a:t>this simulation</a:t>
            </a:r>
            <a:r>
              <a:rPr lang="en-US" sz="1600" dirty="0">
                <a:latin typeface="Arial" charset="0"/>
              </a:rPr>
              <a:t> of the Weather Station console. Depending on how you are entering your weather information, it may be essential to your work.</a:t>
            </a:r>
          </a:p>
        </p:txBody>
      </p:sp>
      <p:sp>
        <p:nvSpPr>
          <p:cNvPr id="13316" name="Text Box 4"/>
          <p:cNvSpPr txBox="1">
            <a:spLocks noChangeArrowheads="1"/>
          </p:cNvSpPr>
          <p:nvPr/>
        </p:nvSpPr>
        <p:spPr bwMode="auto">
          <a:xfrm>
            <a:off x="0" y="3733800"/>
            <a:ext cx="9144000" cy="336550"/>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1.3</a:t>
            </a:r>
            <a:r>
              <a:rPr lang="en-US" sz="1600">
                <a:latin typeface="Arial" charset="0"/>
              </a:rPr>
              <a:t> – What is Meteorology? (2)</a:t>
            </a:r>
          </a:p>
        </p:txBody>
      </p:sp>
      <p:sp>
        <p:nvSpPr>
          <p:cNvPr id="13317" name="Text Box 5"/>
          <p:cNvSpPr txBox="1">
            <a:spLocks noChangeArrowheads="1"/>
          </p:cNvSpPr>
          <p:nvPr/>
        </p:nvSpPr>
        <p:spPr bwMode="auto">
          <a:xfrm>
            <a:off x="0" y="1447800"/>
            <a:ext cx="9144000" cy="336550"/>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1.1</a:t>
            </a:r>
            <a:r>
              <a:rPr lang="en-US" sz="1600">
                <a:latin typeface="Arial" charset="0"/>
              </a:rPr>
              <a:t> – What is Weather? (2)</a:t>
            </a:r>
          </a:p>
        </p:txBody>
      </p:sp>
      <p:sp>
        <p:nvSpPr>
          <p:cNvPr id="13318" name="Text Box 6"/>
          <p:cNvSpPr txBox="1">
            <a:spLocks noChangeArrowheads="1"/>
          </p:cNvSpPr>
          <p:nvPr/>
        </p:nvSpPr>
        <p:spPr bwMode="auto">
          <a:xfrm>
            <a:off x="0" y="2590800"/>
            <a:ext cx="9144000" cy="336550"/>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1.2</a:t>
            </a:r>
            <a:r>
              <a:rPr lang="en-US" sz="1600">
                <a:latin typeface="Arial" charset="0"/>
              </a:rPr>
              <a:t> – What is the difference between Climate and Weather? (3)</a:t>
            </a:r>
          </a:p>
        </p:txBody>
      </p:sp>
      <p:sp>
        <p:nvSpPr>
          <p:cNvPr id="13319" name="Text Box 7"/>
          <p:cNvSpPr txBox="1">
            <a:spLocks noChangeArrowheads="1"/>
          </p:cNvSpPr>
          <p:nvPr/>
        </p:nvSpPr>
        <p:spPr bwMode="auto">
          <a:xfrm>
            <a:off x="5486400" y="5664200"/>
            <a:ext cx="3657600" cy="1193800"/>
          </a:xfrm>
          <a:prstGeom prst="rect">
            <a:avLst/>
          </a:prstGeom>
          <a:solidFill>
            <a:srgbClr val="CCFFCC"/>
          </a:solidFill>
          <a:ln w="38100">
            <a:pattFill prst="sphere">
              <a:fgClr>
                <a:schemeClr val="tx1"/>
              </a:fgClr>
              <a:bgClr>
                <a:srgbClr val="FFFFFF"/>
              </a:bgClr>
            </a:pattFill>
            <a:miter lim="800000"/>
            <a:headEnd/>
            <a:tailEnd/>
          </a:ln>
          <a:effectLst/>
        </p:spPr>
        <p:txBody>
          <a:bodyPr>
            <a:spAutoFit/>
          </a:bodyPr>
          <a:lstStyle/>
          <a:p>
            <a:pPr algn="r">
              <a:spcBef>
                <a:spcPct val="50000"/>
              </a:spcBef>
            </a:pPr>
            <a:r>
              <a:rPr lang="en-US" sz="1400" dirty="0">
                <a:latin typeface="Arial" charset="0"/>
              </a:rPr>
              <a:t/>
            </a:r>
            <a:br>
              <a:rPr lang="en-US" sz="1400" dirty="0">
                <a:latin typeface="Arial" charset="0"/>
              </a:rPr>
            </a:br>
            <a:r>
              <a:rPr lang="en-US" sz="1400" dirty="0">
                <a:latin typeface="Arial" charset="0"/>
                <a:hlinkClick r:id="rId5"/>
              </a:rPr>
              <a:t>Encyclopedia.com</a:t>
            </a:r>
            <a:r>
              <a:rPr lang="en-US" sz="1400" dirty="0">
                <a:latin typeface="Arial" charset="0"/>
              </a:rPr>
              <a:t/>
            </a:r>
            <a:br>
              <a:rPr lang="en-US" sz="1400" dirty="0">
                <a:latin typeface="Arial" charset="0"/>
              </a:rPr>
            </a:br>
            <a:r>
              <a:rPr lang="en-US" sz="1400" dirty="0">
                <a:latin typeface="Arial" charset="0"/>
                <a:hlinkClick r:id="rId6"/>
              </a:rPr>
              <a:t>CBC Forces of Nature</a:t>
            </a:r>
            <a:r>
              <a:rPr lang="en-US" sz="1400" dirty="0">
                <a:latin typeface="Arial" charset="0"/>
              </a:rPr>
              <a:t> </a:t>
            </a:r>
            <a:br>
              <a:rPr lang="en-US" sz="1400" dirty="0">
                <a:latin typeface="Arial" charset="0"/>
              </a:rPr>
            </a:br>
            <a:r>
              <a:rPr lang="en-US" sz="1400" dirty="0">
                <a:solidFill>
                  <a:srgbClr val="FF0000"/>
                </a:solidFill>
                <a:latin typeface="Arial" charset="0"/>
                <a:sym typeface="Wingdings" pitchFamily="2" charset="2"/>
              </a:rPr>
              <a:t></a:t>
            </a:r>
            <a:r>
              <a:rPr lang="en-US" sz="1400" dirty="0">
                <a:latin typeface="Arial" charset="0"/>
                <a:hlinkClick r:id="rId7"/>
              </a:rPr>
              <a:t>Jetstream Weather School</a:t>
            </a:r>
            <a:r>
              <a:rPr lang="en-US" sz="1400" dirty="0">
                <a:latin typeface="Arial" charset="0"/>
              </a:rPr>
              <a:t/>
            </a:r>
            <a:br>
              <a:rPr lang="en-US" sz="1400" dirty="0">
                <a:latin typeface="Arial" charset="0"/>
              </a:rPr>
            </a:br>
            <a:r>
              <a:rPr lang="en-US" sz="1400" dirty="0">
                <a:latin typeface="Arial" charset="0"/>
                <a:hlinkClick r:id="rId8"/>
              </a:rPr>
              <a:t>Meteorological Service of Canada</a:t>
            </a:r>
            <a:endParaRPr lang="en-US" sz="1400" dirty="0">
              <a:latin typeface="Arial" charset="0"/>
            </a:endParaRPr>
          </a:p>
        </p:txBody>
      </p:sp>
      <p:sp>
        <p:nvSpPr>
          <p:cNvPr id="13320" name="WordArt 8"/>
          <p:cNvSpPr>
            <a:spLocks noChangeArrowheads="1" noChangeShapeType="1" noTextEdit="1"/>
          </p:cNvSpPr>
          <p:nvPr/>
        </p:nvSpPr>
        <p:spPr bwMode="auto">
          <a:xfrm rot="548134">
            <a:off x="5638800" y="5562600"/>
            <a:ext cx="1628775" cy="11144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a:tailEnd/>
                </a:ln>
                <a:gradFill rotWithShape="1">
                  <a:gsLst>
                    <a:gs pos="0">
                      <a:srgbClr val="3366FF"/>
                    </a:gs>
                    <a:gs pos="100000">
                      <a:srgbClr val="33CCCC"/>
                    </a:gs>
                  </a:gsLst>
                  <a:lin ang="2700000" scaled="1"/>
                </a:gradFill>
                <a:latin typeface="Arial Black"/>
              </a:rPr>
              <a:t>Look Into It!</a:t>
            </a:r>
          </a:p>
        </p:txBody>
      </p:sp>
      <p:sp>
        <p:nvSpPr>
          <p:cNvPr id="13321" name="Text Box 9"/>
          <p:cNvSpPr txBox="1">
            <a:spLocks noChangeArrowheads="1"/>
          </p:cNvSpPr>
          <p:nvPr/>
        </p:nvSpPr>
        <p:spPr bwMode="auto">
          <a:xfrm>
            <a:off x="0" y="533400"/>
            <a:ext cx="9144000" cy="855663"/>
          </a:xfrm>
          <a:prstGeom prst="rect">
            <a:avLst/>
          </a:prstGeom>
          <a:noFill/>
          <a:ln w="9525">
            <a:noFill/>
            <a:miter lim="800000"/>
            <a:headEnd/>
            <a:tailEnd/>
          </a:ln>
          <a:effectLst/>
        </p:spPr>
        <p:txBody>
          <a:bodyPr>
            <a:spAutoFit/>
          </a:bodyPr>
          <a:lstStyle/>
          <a:p>
            <a:pPr algn="ctr">
              <a:spcBef>
                <a:spcPct val="50000"/>
              </a:spcBef>
            </a:pPr>
            <a:r>
              <a:rPr lang="en-US" sz="1600" b="1">
                <a:latin typeface="Arial" charset="0"/>
              </a:rPr>
              <a:t>Directions</a:t>
            </a:r>
            <a:r>
              <a:rPr lang="en-US" sz="1600">
                <a:latin typeface="Arial" charset="0"/>
              </a:rPr>
              <a:t>: Explore the links at the bottom of the page to find the answers to the questions. To enter your answer click after the question and start typing. Don’t just cut and paste… use your own words. The red stars (</a:t>
            </a:r>
            <a:r>
              <a:rPr lang="en-US">
                <a:solidFill>
                  <a:srgbClr val="FF0000"/>
                </a:solidFill>
                <a:latin typeface="Arial" charset="0"/>
                <a:sym typeface="Wingdings" pitchFamily="2" charset="2"/>
              </a:rPr>
              <a:t></a:t>
            </a:r>
            <a:r>
              <a:rPr lang="en-US">
                <a:latin typeface="Arial" charset="0"/>
                <a:sym typeface="Wingdings" pitchFamily="2" charset="2"/>
              </a:rPr>
              <a:t>)</a:t>
            </a:r>
            <a:r>
              <a:rPr lang="en-US">
                <a:solidFill>
                  <a:srgbClr val="FF0000"/>
                </a:solidFill>
                <a:latin typeface="Arial" charset="0"/>
                <a:sym typeface="Wingdings" pitchFamily="2" charset="2"/>
              </a:rPr>
              <a:t> </a:t>
            </a:r>
            <a:r>
              <a:rPr lang="en-US" sz="1600">
                <a:latin typeface="Arial" charset="0"/>
              </a:rPr>
              <a:t>indicate sites which may be particularly useful for today’s activities.</a:t>
            </a:r>
            <a:r>
              <a:rPr lang="en-US">
                <a:latin typeface="Arial" charset="0"/>
              </a:rPr>
              <a:t>  </a:t>
            </a:r>
          </a:p>
        </p:txBody>
      </p:sp>
      <p:sp>
        <p:nvSpPr>
          <p:cNvPr id="13322" name="Text Box 10"/>
          <p:cNvSpPr txBox="1">
            <a:spLocks noChangeArrowheads="1"/>
          </p:cNvSpPr>
          <p:nvPr/>
        </p:nvSpPr>
        <p:spPr bwMode="auto">
          <a:xfrm>
            <a:off x="0" y="5788025"/>
            <a:ext cx="5410200" cy="106997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1.5</a:t>
            </a:r>
            <a:r>
              <a:rPr lang="en-US" sz="1600">
                <a:latin typeface="Arial" charset="0"/>
              </a:rPr>
              <a:t> – Now that you’ve seen how the console works, find and enter the information from your console into the slideshow. You will learn more about what each of these measurements mean as the module progresses. </a:t>
            </a:r>
          </a:p>
        </p:txBody>
      </p:sp>
      <p:sp>
        <p:nvSpPr>
          <p:cNvPr id="13323" name="Text Box 11"/>
          <p:cNvSpPr txBox="1">
            <a:spLocks noChangeArrowheads="1"/>
          </p:cNvSpPr>
          <p:nvPr/>
        </p:nvSpPr>
        <p:spPr bwMode="auto">
          <a:xfrm>
            <a:off x="0" y="1752600"/>
            <a:ext cx="8001000"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 </a:t>
            </a: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p:txBody>
      </p:sp>
      <p:sp>
        <p:nvSpPr>
          <p:cNvPr id="13324" name="Text Box 12"/>
          <p:cNvSpPr txBox="1">
            <a:spLocks noChangeArrowheads="1"/>
          </p:cNvSpPr>
          <p:nvPr/>
        </p:nvSpPr>
        <p:spPr bwMode="auto">
          <a:xfrm>
            <a:off x="0" y="2895600"/>
            <a:ext cx="8077200"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endParaRPr lang="en-US" sz="1600">
              <a:solidFill>
                <a:srgbClr val="FF0000"/>
              </a:solidFill>
              <a:latin typeface="Arial" charset="0"/>
            </a:endParaRPr>
          </a:p>
          <a:p>
            <a:pPr>
              <a:spcBef>
                <a:spcPct val="0"/>
              </a:spcBef>
            </a:pPr>
            <a:endParaRPr lang="en-US" sz="1600">
              <a:solidFill>
                <a:srgbClr val="FF0000"/>
              </a:solidFill>
              <a:latin typeface="Arial" charset="0"/>
            </a:endParaRPr>
          </a:p>
        </p:txBody>
      </p:sp>
      <p:sp>
        <p:nvSpPr>
          <p:cNvPr id="13325" name="Text Box 13"/>
          <p:cNvSpPr txBox="1">
            <a:spLocks noChangeArrowheads="1"/>
          </p:cNvSpPr>
          <p:nvPr/>
        </p:nvSpPr>
        <p:spPr bwMode="auto">
          <a:xfrm>
            <a:off x="0" y="4005263"/>
            <a:ext cx="8077200" cy="825500"/>
          </a:xfrm>
          <a:prstGeom prst="rect">
            <a:avLst/>
          </a:prstGeom>
          <a:noFill/>
          <a:ln w="9525">
            <a:noFill/>
            <a:miter lim="800000"/>
            <a:headEnd/>
            <a:tailEnd/>
          </a:ln>
          <a:effectLst/>
        </p:spPr>
        <p:txBody>
          <a:bodyPr>
            <a:spAutoFit/>
          </a:bodyPr>
          <a:lstStyle/>
          <a:p>
            <a:pPr>
              <a:spcBef>
                <a:spcPct val="0"/>
              </a:spcBef>
            </a:pPr>
            <a:r>
              <a:rPr lang="en-US" sz="1600">
                <a:solidFill>
                  <a:srgbClr val="FF0000"/>
                </a:solidFill>
                <a:latin typeface="Arial" charset="0"/>
              </a:rPr>
              <a:t>Answer:</a:t>
            </a:r>
          </a:p>
          <a:p>
            <a:pPr>
              <a:spcBef>
                <a:spcPct val="0"/>
              </a:spcBef>
            </a:pPr>
            <a:endParaRPr lang="en-US" sz="1600">
              <a:solidFill>
                <a:srgbClr val="FF0000"/>
              </a:solidFill>
              <a:latin typeface="Arial" charset="0"/>
            </a:endParaRPr>
          </a:p>
          <a:p>
            <a:pPr>
              <a:spcBef>
                <a:spcPct val="0"/>
              </a:spcBef>
            </a:pPr>
            <a:endParaRPr lang="en-US" sz="1600">
              <a:latin typeface="Arial" charset="0"/>
            </a:endParaRPr>
          </a:p>
        </p:txBody>
      </p:sp>
      <p:sp>
        <p:nvSpPr>
          <p:cNvPr id="13326" name="Rectangle 14"/>
          <p:cNvSpPr>
            <a:spLocks noChangeArrowheads="1"/>
          </p:cNvSpPr>
          <p:nvPr/>
        </p:nvSpPr>
        <p:spPr bwMode="auto">
          <a:xfrm>
            <a:off x="8077200" y="1509713"/>
            <a:ext cx="1066800" cy="4176712"/>
          </a:xfrm>
          <a:prstGeom prst="rect">
            <a:avLst/>
          </a:prstGeom>
          <a:solidFill>
            <a:srgbClr val="FF9999"/>
          </a:solidFill>
          <a:ln w="38100" algn="ctr">
            <a:pattFill prst="sphere">
              <a:fgClr>
                <a:schemeClr val="tx1"/>
              </a:fgClr>
              <a:bgClr>
                <a:srgbClr val="FFFFFF"/>
              </a:bgClr>
            </a:pattFill>
            <a:miter lim="800000"/>
            <a:headEnd/>
            <a:tailEnd/>
          </a:ln>
          <a:effectLst/>
        </p:spPr>
        <p:txBody>
          <a:bodyPr anchor="ctr">
            <a:spAutoFit/>
          </a:bodyPr>
          <a:lstStyle/>
          <a:p>
            <a:pPr algn="ctr">
              <a:spcBef>
                <a:spcPct val="50000"/>
              </a:spcBef>
            </a:pPr>
            <a:r>
              <a:rPr lang="en-US" sz="1400" b="1" u="sng">
                <a:latin typeface="Arial" charset="0"/>
              </a:rPr>
              <a:t>Note</a:t>
            </a:r>
            <a:r>
              <a:rPr lang="en-US" sz="1200" b="1">
                <a:latin typeface="Arial" charset="0"/>
              </a:rPr>
              <a:t>:</a:t>
            </a:r>
            <a:br>
              <a:rPr lang="en-US" sz="1200" b="1">
                <a:latin typeface="Arial" charset="0"/>
              </a:rPr>
            </a:br>
            <a:r>
              <a:rPr lang="en-US" sz="1200" b="1">
                <a:latin typeface="Arial" charset="0"/>
              </a:rPr>
              <a:t>This module makes use of external websites. These can change without notice or be taken offline. You may need to find other sites to answer questions. Check with your teacher if you need help.</a:t>
            </a:r>
            <a:endParaRPr lang="en-CA" sz="1200" b="1">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804863" y="58738"/>
            <a:ext cx="1441450"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67587" name="Text Box 3"/>
          <p:cNvSpPr txBox="1">
            <a:spLocks noChangeArrowheads="1"/>
          </p:cNvSpPr>
          <p:nvPr/>
        </p:nvSpPr>
        <p:spPr bwMode="auto">
          <a:xfrm>
            <a:off x="755650" y="80963"/>
            <a:ext cx="1512888" cy="366712"/>
          </a:xfrm>
          <a:prstGeom prst="rect">
            <a:avLst/>
          </a:prstGeom>
          <a:noFill/>
          <a:ln w="9525" algn="ctr">
            <a:noFill/>
            <a:miter lim="800000"/>
            <a:headEnd/>
            <a:tailEnd/>
          </a:ln>
          <a:effectLst/>
        </p:spPr>
        <p:txBody>
          <a:bodyPr>
            <a:spAutoFit/>
          </a:bodyPr>
          <a:lstStyle/>
          <a:p>
            <a:pPr algn="ctr">
              <a:spcBef>
                <a:spcPct val="50000"/>
              </a:spcBef>
            </a:pPr>
            <a:r>
              <a:rPr lang="en-US"/>
              <a:t>Day</a:t>
            </a:r>
          </a:p>
        </p:txBody>
      </p:sp>
      <p:sp>
        <p:nvSpPr>
          <p:cNvPr id="67588" name="Text Box 4"/>
          <p:cNvSpPr txBox="1">
            <a:spLocks noChangeArrowheads="1"/>
          </p:cNvSpPr>
          <p:nvPr/>
        </p:nvSpPr>
        <p:spPr bwMode="auto">
          <a:xfrm>
            <a:off x="2308225" y="63500"/>
            <a:ext cx="2263775" cy="366713"/>
          </a:xfrm>
          <a:prstGeom prst="rect">
            <a:avLst/>
          </a:prstGeom>
          <a:noFill/>
          <a:ln w="9525" algn="ctr">
            <a:noFill/>
            <a:miter lim="800000"/>
            <a:headEnd/>
            <a:tailEnd/>
          </a:ln>
          <a:effectLst/>
        </p:spPr>
        <p:txBody>
          <a:bodyPr>
            <a:spAutoFit/>
          </a:bodyPr>
          <a:lstStyle/>
          <a:p>
            <a:pPr algn="ctr">
              <a:spcBef>
                <a:spcPct val="50000"/>
              </a:spcBef>
            </a:pPr>
            <a:r>
              <a:rPr lang="en-US"/>
              <a:t>Date</a:t>
            </a:r>
          </a:p>
        </p:txBody>
      </p:sp>
      <p:sp>
        <p:nvSpPr>
          <p:cNvPr id="67589" name="Rectangle 5"/>
          <p:cNvSpPr>
            <a:spLocks noChangeArrowheads="1"/>
          </p:cNvSpPr>
          <p:nvPr/>
        </p:nvSpPr>
        <p:spPr bwMode="auto">
          <a:xfrm>
            <a:off x="1258888" y="160813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67590" name="Rectangle 6"/>
          <p:cNvSpPr>
            <a:spLocks noChangeArrowheads="1"/>
          </p:cNvSpPr>
          <p:nvPr/>
        </p:nvSpPr>
        <p:spPr bwMode="auto">
          <a:xfrm>
            <a:off x="1258888" y="2111375"/>
            <a:ext cx="809625" cy="304800"/>
          </a:xfrm>
          <a:prstGeom prst="rect">
            <a:avLst/>
          </a:prstGeom>
          <a:noFill/>
          <a:ln w="9525" algn="ctr">
            <a:noFill/>
            <a:miter lim="800000"/>
            <a:headEnd/>
            <a:tailEnd/>
          </a:ln>
          <a:effectLst/>
        </p:spPr>
        <p:txBody>
          <a:bodyPr>
            <a:spAutoFit/>
          </a:bodyPr>
          <a:lstStyle/>
          <a:p>
            <a:pPr algn="r"/>
            <a:r>
              <a:rPr lang="en-US" sz="1400"/>
              <a:t>--%</a:t>
            </a:r>
          </a:p>
        </p:txBody>
      </p:sp>
      <p:sp>
        <p:nvSpPr>
          <p:cNvPr id="67591" name="Rectangle 7"/>
          <p:cNvSpPr>
            <a:spLocks noChangeArrowheads="1"/>
          </p:cNvSpPr>
          <p:nvPr/>
        </p:nvSpPr>
        <p:spPr bwMode="auto">
          <a:xfrm>
            <a:off x="1258888" y="2616200"/>
            <a:ext cx="871537" cy="304800"/>
          </a:xfrm>
          <a:prstGeom prst="rect">
            <a:avLst/>
          </a:prstGeom>
          <a:noFill/>
          <a:ln w="9525" algn="ctr">
            <a:noFill/>
            <a:miter lim="800000"/>
            <a:headEnd/>
            <a:tailEnd/>
          </a:ln>
          <a:effectLst/>
        </p:spPr>
        <p:txBody>
          <a:bodyPr>
            <a:spAutoFit/>
          </a:bodyPr>
          <a:lstStyle/>
          <a:p>
            <a:pPr algn="r"/>
            <a:r>
              <a:rPr lang="en-US" sz="1400"/>
              <a:t>--hPa</a:t>
            </a:r>
            <a:endParaRPr lang="en-CA" sz="1400"/>
          </a:p>
        </p:txBody>
      </p:sp>
      <p:sp>
        <p:nvSpPr>
          <p:cNvPr id="67594" name="Rectangle 10"/>
          <p:cNvSpPr>
            <a:spLocks noChangeArrowheads="1"/>
          </p:cNvSpPr>
          <p:nvPr/>
        </p:nvSpPr>
        <p:spPr bwMode="auto">
          <a:xfrm>
            <a:off x="1252538" y="3113088"/>
            <a:ext cx="83820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67595" name="Rectangle 11"/>
          <p:cNvSpPr>
            <a:spLocks noChangeArrowheads="1"/>
          </p:cNvSpPr>
          <p:nvPr/>
        </p:nvSpPr>
        <p:spPr bwMode="auto">
          <a:xfrm>
            <a:off x="3492500" y="3141663"/>
            <a:ext cx="996950" cy="304800"/>
          </a:xfrm>
          <a:prstGeom prst="rect">
            <a:avLst/>
          </a:prstGeom>
          <a:noFill/>
          <a:ln w="9525" algn="ctr">
            <a:noFill/>
            <a:miter lim="800000"/>
            <a:headEnd/>
            <a:tailEnd/>
          </a:ln>
          <a:effectLst/>
        </p:spPr>
        <p:txBody>
          <a:bodyPr>
            <a:spAutoFit/>
          </a:bodyPr>
          <a:lstStyle/>
          <a:p>
            <a:pPr algn="r"/>
            <a:r>
              <a:rPr lang="en-US" sz="1400"/>
              <a:t>--ºC</a:t>
            </a:r>
            <a:endParaRPr lang="en-CA" sz="1400"/>
          </a:p>
        </p:txBody>
      </p:sp>
      <p:sp>
        <p:nvSpPr>
          <p:cNvPr id="67596" name="Rectangle 12" descr="Sunrise"/>
          <p:cNvSpPr>
            <a:spLocks noChangeArrowheads="1"/>
          </p:cNvSpPr>
          <p:nvPr/>
        </p:nvSpPr>
        <p:spPr bwMode="auto">
          <a:xfrm>
            <a:off x="827088" y="620713"/>
            <a:ext cx="1368425" cy="304800"/>
          </a:xfrm>
          <a:prstGeom prst="rect">
            <a:avLst/>
          </a:prstGeom>
          <a:noFill/>
          <a:ln w="9525" algn="ctr">
            <a:noFill/>
            <a:miter lim="800000"/>
            <a:headEnd/>
            <a:tailEnd/>
          </a:ln>
          <a:effectLst/>
        </p:spPr>
        <p:txBody>
          <a:bodyPr>
            <a:spAutoFit/>
          </a:bodyPr>
          <a:lstStyle/>
          <a:p>
            <a:pPr algn="r"/>
            <a:r>
              <a:rPr lang="en-CA" sz="1400"/>
              <a:t>--am</a:t>
            </a:r>
          </a:p>
        </p:txBody>
      </p:sp>
      <p:sp>
        <p:nvSpPr>
          <p:cNvPr id="67597" name="Rectangle 13" descr="Sunset"/>
          <p:cNvSpPr>
            <a:spLocks noChangeArrowheads="1"/>
          </p:cNvSpPr>
          <p:nvPr/>
        </p:nvSpPr>
        <p:spPr bwMode="auto">
          <a:xfrm>
            <a:off x="3059113" y="620713"/>
            <a:ext cx="1368425" cy="304800"/>
          </a:xfrm>
          <a:prstGeom prst="rect">
            <a:avLst/>
          </a:prstGeom>
          <a:noFill/>
          <a:ln w="9525" algn="ctr">
            <a:noFill/>
            <a:miter lim="800000"/>
            <a:headEnd/>
            <a:tailEnd/>
          </a:ln>
          <a:effectLst/>
        </p:spPr>
        <p:txBody>
          <a:bodyPr>
            <a:spAutoFit/>
          </a:bodyPr>
          <a:lstStyle/>
          <a:p>
            <a:pPr algn="r"/>
            <a:r>
              <a:rPr lang="en-CA" sz="1400"/>
              <a:t>--pm</a:t>
            </a:r>
          </a:p>
        </p:txBody>
      </p:sp>
      <p:sp>
        <p:nvSpPr>
          <p:cNvPr id="67598" name="Text Box 14"/>
          <p:cNvSpPr txBox="1">
            <a:spLocks noChangeArrowheads="1"/>
          </p:cNvSpPr>
          <p:nvPr/>
        </p:nvSpPr>
        <p:spPr bwMode="auto">
          <a:xfrm>
            <a:off x="5651500" y="3068638"/>
            <a:ext cx="1152525" cy="366712"/>
          </a:xfrm>
          <a:prstGeom prst="rect">
            <a:avLst/>
          </a:prstGeom>
          <a:noFill/>
          <a:ln w="9525" algn="ctr">
            <a:noFill/>
            <a:miter lim="800000"/>
            <a:headEnd/>
            <a:tailEnd/>
          </a:ln>
          <a:effectLst/>
        </p:spPr>
        <p:txBody>
          <a:bodyPr>
            <a:spAutoFit/>
          </a:bodyPr>
          <a:lstStyle/>
          <a:p>
            <a:pPr>
              <a:spcBef>
                <a:spcPct val="50000"/>
              </a:spcBef>
            </a:pPr>
            <a:endParaRPr lang="en-CA"/>
          </a:p>
        </p:txBody>
      </p:sp>
      <p:sp>
        <p:nvSpPr>
          <p:cNvPr id="67599" name="Text Box 15"/>
          <p:cNvSpPr txBox="1">
            <a:spLocks noChangeArrowheads="1"/>
          </p:cNvSpPr>
          <p:nvPr/>
        </p:nvSpPr>
        <p:spPr bwMode="auto">
          <a:xfrm>
            <a:off x="5292725" y="3141663"/>
            <a:ext cx="1379538"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67600" name="Text Box 16"/>
          <p:cNvSpPr txBox="1">
            <a:spLocks noChangeArrowheads="1"/>
          </p:cNvSpPr>
          <p:nvPr/>
        </p:nvSpPr>
        <p:spPr bwMode="auto">
          <a:xfrm>
            <a:off x="7596188" y="3141663"/>
            <a:ext cx="1406525" cy="304800"/>
          </a:xfrm>
          <a:prstGeom prst="rect">
            <a:avLst/>
          </a:prstGeom>
          <a:noFill/>
          <a:ln w="9525" algn="ctr">
            <a:noFill/>
            <a:miter lim="800000"/>
            <a:headEnd/>
            <a:tailEnd/>
          </a:ln>
          <a:effectLst/>
        </p:spPr>
        <p:txBody>
          <a:bodyPr>
            <a:spAutoFit/>
          </a:bodyPr>
          <a:lstStyle/>
          <a:p>
            <a:pPr algn="ctr">
              <a:spcBef>
                <a:spcPct val="50000"/>
              </a:spcBef>
            </a:pPr>
            <a:r>
              <a:rPr lang="en-US" sz="1400"/>
              <a:t>---</a:t>
            </a:r>
          </a:p>
        </p:txBody>
      </p:sp>
      <p:sp>
        <p:nvSpPr>
          <p:cNvPr id="67602" name="Text Box 18"/>
          <p:cNvSpPr txBox="1">
            <a:spLocks noChangeArrowheads="1"/>
          </p:cNvSpPr>
          <p:nvPr/>
        </p:nvSpPr>
        <p:spPr bwMode="auto">
          <a:xfrm>
            <a:off x="0" y="0"/>
            <a:ext cx="755650" cy="366713"/>
          </a:xfrm>
          <a:prstGeom prst="rect">
            <a:avLst/>
          </a:prstGeom>
          <a:noFill/>
          <a:ln w="9525" algn="ctr">
            <a:noFill/>
            <a:miter lim="800000"/>
            <a:headEnd/>
            <a:tailEnd/>
          </a:ln>
          <a:effectLst/>
        </p:spPr>
        <p:txBody>
          <a:bodyPr>
            <a:spAutoFit/>
          </a:bodyPr>
          <a:lstStyle/>
          <a:p>
            <a:pPr algn="ctr">
              <a:spcBef>
                <a:spcPct val="50000"/>
              </a:spcBef>
            </a:pPr>
            <a:endParaRPr lang="en-CA"/>
          </a:p>
        </p:txBody>
      </p:sp>
      <p:sp>
        <p:nvSpPr>
          <p:cNvPr id="67603" name="Text Box 19"/>
          <p:cNvSpPr txBox="1">
            <a:spLocks noChangeArrowheads="1"/>
          </p:cNvSpPr>
          <p:nvPr/>
        </p:nvSpPr>
        <p:spPr bwMode="auto">
          <a:xfrm>
            <a:off x="34925" y="58738"/>
            <a:ext cx="720725" cy="458787"/>
          </a:xfrm>
          <a:prstGeom prst="rect">
            <a:avLst/>
          </a:prstGeom>
          <a:noFill/>
          <a:ln w="9525" algn="ctr">
            <a:noFill/>
            <a:miter lim="800000"/>
            <a:headEnd/>
            <a:tailEnd/>
          </a:ln>
          <a:effectLst/>
        </p:spPr>
        <p:txBody>
          <a:bodyPr>
            <a:spAutoFit/>
          </a:bodyPr>
          <a:lstStyle/>
          <a:p>
            <a:pPr algn="ctr">
              <a:spcBef>
                <a:spcPct val="50000"/>
              </a:spcBef>
            </a:pPr>
            <a:r>
              <a:rPr lang="en-US" sz="600" b="1"/>
              <a:t>Observation</a:t>
            </a:r>
            <a:r>
              <a:rPr lang="en-US"/>
              <a:t>#2</a:t>
            </a:r>
          </a:p>
        </p:txBody>
      </p:sp>
      <p:sp>
        <p:nvSpPr>
          <p:cNvPr id="67604" name="Text Box 20"/>
          <p:cNvSpPr txBox="1">
            <a:spLocks noChangeArrowheads="1"/>
          </p:cNvSpPr>
          <p:nvPr/>
        </p:nvSpPr>
        <p:spPr bwMode="auto">
          <a:xfrm>
            <a:off x="1312863" y="3621088"/>
            <a:ext cx="7739062" cy="304800"/>
          </a:xfrm>
          <a:prstGeom prst="rect">
            <a:avLst/>
          </a:prstGeom>
          <a:noFill/>
          <a:ln w="9525" algn="ctr">
            <a:noFill/>
            <a:miter lim="800000"/>
            <a:headEnd/>
            <a:tailEnd/>
          </a:ln>
          <a:effectLst/>
        </p:spPr>
        <p:txBody>
          <a:bodyPr>
            <a:spAutoFit/>
          </a:bodyPr>
          <a:lstStyle/>
          <a:p>
            <a:pPr>
              <a:spcBef>
                <a:spcPct val="50000"/>
              </a:spcBef>
            </a:pPr>
            <a:r>
              <a:rPr lang="en-US" sz="1400"/>
              <a:t>---</a:t>
            </a:r>
          </a:p>
        </p:txBody>
      </p:sp>
      <p:sp>
        <p:nvSpPr>
          <p:cNvPr id="67639" name="Text Box 55"/>
          <p:cNvSpPr txBox="1">
            <a:spLocks noChangeArrowheads="1"/>
          </p:cNvSpPr>
          <p:nvPr/>
        </p:nvSpPr>
        <p:spPr bwMode="auto">
          <a:xfrm>
            <a:off x="80963" y="4292600"/>
            <a:ext cx="9063037" cy="2349500"/>
          </a:xfrm>
          <a:prstGeom prst="rect">
            <a:avLst/>
          </a:prstGeom>
          <a:noFill/>
          <a:ln w="9525" algn="ctr">
            <a:noFill/>
            <a:miter lim="800000"/>
            <a:headEnd/>
            <a:tailEnd/>
          </a:ln>
          <a:effectLst/>
        </p:spPr>
        <p:txBody>
          <a:bodyPr>
            <a:spAutoFit/>
          </a:bodyPr>
          <a:lstStyle/>
          <a:p>
            <a:r>
              <a:rPr lang="en-US" sz="1400"/>
              <a:t>Activity #2 – Clouds</a:t>
            </a:r>
          </a:p>
          <a:p>
            <a:r>
              <a:rPr lang="en-US" sz="1400"/>
              <a:t>Objectives…</a:t>
            </a:r>
          </a:p>
          <a:p>
            <a:r>
              <a:rPr lang="en-US" sz="1400"/>
              <a:t> Learn about different types of clouds</a:t>
            </a:r>
          </a:p>
          <a:p>
            <a:r>
              <a:rPr lang="en-US" sz="1400"/>
              <a:t> Develop ability to identify cloud types </a:t>
            </a:r>
          </a:p>
          <a:p>
            <a:r>
              <a:rPr lang="en-US" sz="1400"/>
              <a:t> Understand how clouds are named</a:t>
            </a:r>
          </a:p>
          <a:p>
            <a:r>
              <a:rPr lang="en-US" sz="1400"/>
              <a:t> Make connections between cloud cover and weather conditions</a:t>
            </a:r>
          </a:p>
          <a:p>
            <a:endParaRPr lang="en-US" sz="1400"/>
          </a:p>
          <a:p>
            <a:r>
              <a:rPr lang="en-US" sz="1400"/>
              <a:t>Key Terms…</a:t>
            </a:r>
          </a:p>
          <a:p>
            <a:r>
              <a:rPr lang="en-US" sz="1400"/>
              <a:t>Cloud / Atmosphere / Cloud Cover / Cirrus / Stratus / Cumulous / Nimbus…</a:t>
            </a:r>
            <a:endParaRPr lang="en-CA" sz="1400"/>
          </a:p>
        </p:txBody>
      </p:sp>
      <p:sp>
        <p:nvSpPr>
          <p:cNvPr id="67640" name="Rectangle 56"/>
          <p:cNvSpPr>
            <a:spLocks noGrp="1" noChangeArrowheads="1"/>
          </p:cNvSpPr>
          <p:nvPr>
            <p:ph type="title" idx="4294967295"/>
          </p:nvPr>
        </p:nvSpPr>
        <p:spPr>
          <a:xfrm>
            <a:off x="9061450" y="6858000"/>
            <a:ext cx="82550" cy="76200"/>
          </a:xfrm>
        </p:spPr>
        <p:txBody>
          <a:bodyPr/>
          <a:lstStyle/>
          <a:p>
            <a:r>
              <a:rPr lang="en-CA" sz="100"/>
              <a:t>Weather Summary – Day 2</a:t>
            </a:r>
          </a:p>
        </p:txBody>
      </p:sp>
      <p:sp>
        <p:nvSpPr>
          <p:cNvPr id="67642" name="Rectangle 58"/>
          <p:cNvSpPr>
            <a:spLocks noChangeArrowheads="1"/>
          </p:cNvSpPr>
          <p:nvPr/>
        </p:nvSpPr>
        <p:spPr bwMode="auto">
          <a:xfrm>
            <a:off x="3492500" y="2133600"/>
            <a:ext cx="935038" cy="244475"/>
          </a:xfrm>
          <a:prstGeom prst="rect">
            <a:avLst/>
          </a:prstGeom>
          <a:noFill/>
          <a:ln w="9525" algn="ctr">
            <a:noFill/>
            <a:miter lim="800000"/>
            <a:headEnd/>
            <a:tailEnd/>
          </a:ln>
          <a:effectLst/>
        </p:spPr>
        <p:txBody>
          <a:bodyPr>
            <a:spAutoFit/>
          </a:bodyPr>
          <a:lstStyle/>
          <a:p>
            <a:pPr algn="r"/>
            <a:r>
              <a:rPr lang="en-US" sz="1000"/>
              <a:t>--Km/h</a:t>
            </a:r>
          </a:p>
        </p:txBody>
      </p:sp>
      <p:sp>
        <p:nvSpPr>
          <p:cNvPr id="67643" name="Rectangle 59"/>
          <p:cNvSpPr>
            <a:spLocks noChangeArrowheads="1"/>
          </p:cNvSpPr>
          <p:nvPr/>
        </p:nvSpPr>
        <p:spPr bwMode="auto">
          <a:xfrm>
            <a:off x="3492500" y="1628775"/>
            <a:ext cx="962025" cy="304800"/>
          </a:xfrm>
          <a:prstGeom prst="rect">
            <a:avLst/>
          </a:prstGeom>
          <a:noFill/>
          <a:ln w="9525" algn="ctr">
            <a:noFill/>
            <a:miter lim="800000"/>
            <a:headEnd/>
            <a:tailEnd/>
          </a:ln>
          <a:effectLst/>
        </p:spPr>
        <p:txBody>
          <a:bodyPr>
            <a:spAutoFit/>
          </a:bodyPr>
          <a:lstStyle/>
          <a:p>
            <a:pPr algn="r"/>
            <a:r>
              <a:rPr lang="en-CA" sz="1400"/>
              <a:t>--mm</a:t>
            </a:r>
          </a:p>
        </p:txBody>
      </p:sp>
      <p:sp>
        <p:nvSpPr>
          <p:cNvPr id="67644" name="Rectangle 60"/>
          <p:cNvSpPr>
            <a:spLocks noChangeArrowheads="1"/>
          </p:cNvSpPr>
          <p:nvPr/>
        </p:nvSpPr>
        <p:spPr bwMode="auto">
          <a:xfrm>
            <a:off x="3492500" y="2636838"/>
            <a:ext cx="962025" cy="304800"/>
          </a:xfrm>
          <a:prstGeom prst="rect">
            <a:avLst/>
          </a:prstGeom>
          <a:noFill/>
          <a:ln w="9525" algn="ctr">
            <a:noFill/>
            <a:miter lim="800000"/>
            <a:headEnd/>
            <a:tailEnd/>
          </a:ln>
          <a:effectLst/>
        </p:spPr>
        <p:txBody>
          <a:bodyPr>
            <a:spAutoFit/>
          </a:bodyPr>
          <a:lstStyle/>
          <a:p>
            <a:pPr algn="ctr"/>
            <a:r>
              <a:rPr lang="en-CA" sz="140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6477000" cy="457200"/>
          </a:xfrm>
          <a:noFill/>
        </p:spPr>
        <p:txBody>
          <a:bodyPr/>
          <a:lstStyle/>
          <a:p>
            <a:r>
              <a:rPr lang="en-US" sz="2800"/>
              <a:t>Activity #2 - Clouds</a:t>
            </a:r>
          </a:p>
        </p:txBody>
      </p:sp>
      <p:sp>
        <p:nvSpPr>
          <p:cNvPr id="15363" name="Text Box 3"/>
          <p:cNvSpPr txBox="1">
            <a:spLocks noChangeArrowheads="1"/>
          </p:cNvSpPr>
          <p:nvPr/>
        </p:nvSpPr>
        <p:spPr bwMode="auto">
          <a:xfrm>
            <a:off x="0" y="4495800"/>
            <a:ext cx="9144000" cy="825500"/>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2.4</a:t>
            </a:r>
            <a:r>
              <a:rPr lang="en-US" sz="1600">
                <a:latin typeface="Arial" charset="0"/>
              </a:rPr>
              <a:t> – Now that you know more about cloud types and cloud cover, go back to your picture for both </a:t>
            </a:r>
            <a:r>
              <a:rPr lang="en-US" sz="1600" b="1">
                <a:latin typeface="Arial" charset="0"/>
              </a:rPr>
              <a:t>Day 1</a:t>
            </a:r>
            <a:r>
              <a:rPr lang="en-US" sz="1600">
                <a:latin typeface="Arial" charset="0"/>
              </a:rPr>
              <a:t> and </a:t>
            </a:r>
            <a:r>
              <a:rPr lang="en-US" sz="1600" b="1">
                <a:latin typeface="Arial" charset="0"/>
              </a:rPr>
              <a:t>Day 2</a:t>
            </a:r>
            <a:r>
              <a:rPr lang="en-US" sz="1600">
                <a:latin typeface="Arial" charset="0"/>
              </a:rPr>
              <a:t>. Fill in the Cloud Type and Cloud Cover sections. You can look at the wall poster or the Globe resources if you need to review. </a:t>
            </a:r>
          </a:p>
        </p:txBody>
      </p:sp>
      <p:sp>
        <p:nvSpPr>
          <p:cNvPr id="15364" name="Text Box 4"/>
          <p:cNvSpPr txBox="1">
            <a:spLocks noChangeArrowheads="1"/>
          </p:cNvSpPr>
          <p:nvPr/>
        </p:nvSpPr>
        <p:spPr bwMode="auto">
          <a:xfrm>
            <a:off x="0" y="1295400"/>
            <a:ext cx="6553200" cy="1558925"/>
          </a:xfrm>
          <a:prstGeom prst="rect">
            <a:avLst/>
          </a:prstGeom>
          <a:noFill/>
          <a:ln w="9525">
            <a:noFill/>
            <a:miter lim="800000"/>
            <a:headEnd/>
            <a:tailEnd/>
          </a:ln>
          <a:effectLst/>
        </p:spPr>
        <p:txBody>
          <a:bodyPr>
            <a:spAutoFit/>
          </a:bodyPr>
          <a:lstStyle/>
          <a:p>
            <a:pPr>
              <a:spcBef>
                <a:spcPct val="50000"/>
              </a:spcBef>
            </a:pPr>
            <a:r>
              <a:rPr lang="en-US" sz="1600" b="1">
                <a:latin typeface="Arial" charset="0"/>
              </a:rPr>
              <a:t>Part 2.1</a:t>
            </a:r>
            <a:r>
              <a:rPr lang="en-US" sz="1600">
                <a:latin typeface="Arial" charset="0"/>
              </a:rPr>
              <a:t> – Each day you will compare the picture you have taken to the pictures of clouds found on the Globe website, other websites or possibly from a cloud poster found on a wall nearby. The following activities will help you in your interpretation of both Cloud Type and Cloud Cover. Your answer could indicate multiple types of clouds, no clouds or an obscured view of the sky (because of fog for example).</a:t>
            </a:r>
          </a:p>
        </p:txBody>
      </p:sp>
      <p:sp>
        <p:nvSpPr>
          <p:cNvPr id="15365" name="Text Box 5"/>
          <p:cNvSpPr txBox="1">
            <a:spLocks noChangeArrowheads="1"/>
          </p:cNvSpPr>
          <p:nvPr/>
        </p:nvSpPr>
        <p:spPr bwMode="auto">
          <a:xfrm>
            <a:off x="0" y="2895600"/>
            <a:ext cx="6553200" cy="611188"/>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Part 2.2</a:t>
            </a:r>
            <a:r>
              <a:rPr lang="en-US" sz="1600" dirty="0">
                <a:latin typeface="Arial" charset="0"/>
              </a:rPr>
              <a:t> – Go to the </a:t>
            </a:r>
            <a:r>
              <a:rPr lang="en-US" sz="1600" dirty="0">
                <a:latin typeface="Arial" charset="0"/>
                <a:hlinkClick r:id="rId4"/>
              </a:rPr>
              <a:t>Globe Video page</a:t>
            </a:r>
            <a:r>
              <a:rPr lang="en-US" sz="1600" dirty="0">
                <a:latin typeface="Arial" charset="0"/>
              </a:rPr>
              <a:t> and watch the “</a:t>
            </a:r>
            <a:r>
              <a:rPr lang="en-US" sz="1600" b="1" dirty="0">
                <a:latin typeface="Arial" charset="0"/>
              </a:rPr>
              <a:t>Cloud Cover </a:t>
            </a:r>
            <a:r>
              <a:rPr lang="en-US" sz="1600" dirty="0">
                <a:latin typeface="Arial" charset="0"/>
              </a:rPr>
              <a:t>and</a:t>
            </a:r>
            <a:r>
              <a:rPr lang="en-US" sz="1600" b="1" dirty="0">
                <a:latin typeface="Arial" charset="0"/>
              </a:rPr>
              <a:t> Cloud Type</a:t>
            </a:r>
            <a:r>
              <a:rPr lang="en-US" dirty="0">
                <a:latin typeface="Arial" charset="0"/>
              </a:rPr>
              <a:t>” </a:t>
            </a:r>
            <a:r>
              <a:rPr lang="en-US" sz="1600" dirty="0">
                <a:latin typeface="Arial" charset="0"/>
              </a:rPr>
              <a:t>video.</a:t>
            </a:r>
          </a:p>
        </p:txBody>
      </p:sp>
      <p:sp>
        <p:nvSpPr>
          <p:cNvPr id="15366" name="Text Box 6"/>
          <p:cNvSpPr txBox="1">
            <a:spLocks noChangeArrowheads="1"/>
          </p:cNvSpPr>
          <p:nvPr/>
        </p:nvSpPr>
        <p:spPr bwMode="auto">
          <a:xfrm>
            <a:off x="0" y="3505200"/>
            <a:ext cx="9144000" cy="947738"/>
          </a:xfrm>
          <a:prstGeom prst="rect">
            <a:avLst/>
          </a:prstGeom>
          <a:noFill/>
          <a:ln w="9525">
            <a:noFill/>
            <a:miter lim="800000"/>
            <a:headEnd/>
            <a:tailEnd/>
          </a:ln>
          <a:effectLst/>
        </p:spPr>
        <p:txBody>
          <a:bodyPr>
            <a:spAutoFit/>
          </a:bodyPr>
          <a:lstStyle/>
          <a:p>
            <a:pPr>
              <a:spcBef>
                <a:spcPct val="50000"/>
              </a:spcBef>
            </a:pPr>
            <a:r>
              <a:rPr lang="en-US" sz="1600" b="1" dirty="0">
                <a:latin typeface="Arial" charset="0"/>
              </a:rPr>
              <a:t>Part 2.3</a:t>
            </a:r>
            <a:r>
              <a:rPr lang="en-US" sz="1600" dirty="0">
                <a:latin typeface="Arial" charset="0"/>
              </a:rPr>
              <a:t> – Take a </a:t>
            </a:r>
            <a:r>
              <a:rPr lang="en-US" sz="1600" dirty="0">
                <a:latin typeface="Arial" charset="0"/>
                <a:hlinkClick r:id="rId5"/>
              </a:rPr>
              <a:t>tour</a:t>
            </a:r>
            <a:r>
              <a:rPr lang="en-US" sz="1600" dirty="0">
                <a:latin typeface="Arial" charset="0"/>
              </a:rPr>
              <a:t> of the Globe Cloud Types and then try the cloud </a:t>
            </a:r>
            <a:r>
              <a:rPr lang="en-US" sz="1600" dirty="0">
                <a:latin typeface="Arial" charset="0"/>
                <a:hlinkClick r:id="rId5"/>
              </a:rPr>
              <a:t>quiz</a:t>
            </a:r>
            <a:r>
              <a:rPr lang="en-US" sz="1600" dirty="0">
                <a:latin typeface="Arial" charset="0"/>
              </a:rPr>
              <a:t>. </a:t>
            </a:r>
          </a:p>
          <a:p>
            <a:pPr>
              <a:spcBef>
                <a:spcPct val="50000"/>
              </a:spcBef>
            </a:pPr>
            <a:r>
              <a:rPr lang="en-US" sz="1600" dirty="0">
                <a:latin typeface="Arial" charset="0"/>
              </a:rPr>
              <a:t>Note: Your mark for cloud identification and cloud cover types will be based on your daily entry. Paying attention here will make that task easier. </a:t>
            </a:r>
          </a:p>
        </p:txBody>
      </p:sp>
      <p:sp>
        <p:nvSpPr>
          <p:cNvPr id="15367" name="Text Box 7"/>
          <p:cNvSpPr txBox="1">
            <a:spLocks noChangeArrowheads="1"/>
          </p:cNvSpPr>
          <p:nvPr/>
        </p:nvSpPr>
        <p:spPr bwMode="auto">
          <a:xfrm>
            <a:off x="5486400" y="5080000"/>
            <a:ext cx="3657600" cy="1892826"/>
          </a:xfrm>
          <a:prstGeom prst="rect">
            <a:avLst/>
          </a:prstGeom>
          <a:solidFill>
            <a:srgbClr val="CCFFCC"/>
          </a:solidFill>
          <a:ln w="38100">
            <a:pattFill prst="sphere">
              <a:fgClr>
                <a:schemeClr val="tx1"/>
              </a:fgClr>
              <a:bgClr>
                <a:srgbClr val="FFFFFF"/>
              </a:bgClr>
            </a:pattFill>
            <a:miter lim="800000"/>
            <a:headEnd/>
            <a:tailEnd/>
          </a:ln>
          <a:effectLst/>
        </p:spPr>
        <p:txBody>
          <a:bodyPr>
            <a:spAutoFit/>
          </a:bodyPr>
          <a:lstStyle/>
          <a:p>
            <a:pPr algn="r">
              <a:spcBef>
                <a:spcPct val="50000"/>
              </a:spcBef>
            </a:pPr>
            <a:endParaRPr lang="en-US" dirty="0" smtClean="0">
              <a:latin typeface="Arial" charset="0"/>
              <a:hlinkClick r:id="rId6"/>
            </a:endParaRPr>
          </a:p>
          <a:p>
            <a:pPr algn="r">
              <a:spcBef>
                <a:spcPct val="50000"/>
              </a:spcBef>
            </a:pPr>
            <a:r>
              <a:rPr lang="en-US" dirty="0" smtClean="0">
                <a:latin typeface="Arial" charset="0"/>
                <a:hlinkClick r:id="rId6"/>
              </a:rPr>
              <a:t>Wikipedia</a:t>
            </a:r>
            <a:r>
              <a:rPr lang="en-US" dirty="0">
                <a:latin typeface="Arial" charset="0"/>
              </a:rPr>
              <a:t/>
            </a:r>
            <a:br>
              <a:rPr lang="en-US" dirty="0">
                <a:latin typeface="Arial" charset="0"/>
              </a:rPr>
            </a:br>
            <a:r>
              <a:rPr lang="en-US" dirty="0" smtClean="0">
                <a:solidFill>
                  <a:srgbClr val="FF0000"/>
                </a:solidFill>
                <a:latin typeface="Arial" charset="0"/>
                <a:sym typeface="Wingdings" pitchFamily="2" charset="2"/>
              </a:rPr>
              <a:t> </a:t>
            </a:r>
            <a:r>
              <a:rPr lang="en-US" dirty="0">
                <a:latin typeface="Arial" charset="0"/>
                <a:hlinkClick r:id="rId7"/>
              </a:rPr>
              <a:t>Jetstream Weather School</a:t>
            </a:r>
            <a:r>
              <a:rPr lang="en-US" dirty="0">
                <a:latin typeface="Arial" charset="0"/>
              </a:rPr>
              <a:t/>
            </a:r>
            <a:br>
              <a:rPr lang="en-US" dirty="0">
                <a:latin typeface="Arial" charset="0"/>
              </a:rPr>
            </a:br>
            <a:r>
              <a:rPr lang="en-US" dirty="0">
                <a:solidFill>
                  <a:srgbClr val="FF0000"/>
                </a:solidFill>
                <a:latin typeface="Arial" charset="0"/>
                <a:sym typeface="Wingdings" pitchFamily="2" charset="2"/>
              </a:rPr>
              <a:t></a:t>
            </a:r>
            <a:r>
              <a:rPr lang="en-US" dirty="0">
                <a:latin typeface="Arial" charset="0"/>
              </a:rPr>
              <a:t> </a:t>
            </a:r>
            <a:r>
              <a:rPr lang="en-US" dirty="0">
                <a:latin typeface="Arial" charset="0"/>
                <a:hlinkClick r:id="rId8"/>
              </a:rPr>
              <a:t>Globe Atmosphere Chapter</a:t>
            </a:r>
            <a:r>
              <a:rPr lang="en-US" dirty="0">
                <a:latin typeface="Arial" charset="0"/>
              </a:rPr>
              <a:t> </a:t>
            </a:r>
            <a:r>
              <a:rPr lang="en-US" dirty="0">
                <a:latin typeface="Arial" charset="0"/>
                <a:hlinkClick r:id="rId9"/>
              </a:rPr>
              <a:t>Weather Doctor’s Cloud Atlas</a:t>
            </a:r>
            <a:r>
              <a:rPr lang="en-US" dirty="0">
                <a:latin typeface="Arial" charset="0"/>
              </a:rPr>
              <a:t> </a:t>
            </a:r>
            <a:br>
              <a:rPr lang="en-US" dirty="0">
                <a:latin typeface="Arial" charset="0"/>
              </a:rPr>
            </a:br>
            <a:r>
              <a:rPr lang="en-US" dirty="0">
                <a:latin typeface="Arial" charset="0"/>
                <a:hlinkClick r:id="rId10"/>
              </a:rPr>
              <a:t>Meteorological Service of Canada</a:t>
            </a:r>
            <a:endParaRPr lang="en-US" dirty="0">
              <a:latin typeface="Arial" charset="0"/>
            </a:endParaRPr>
          </a:p>
        </p:txBody>
      </p:sp>
      <p:sp>
        <p:nvSpPr>
          <p:cNvPr id="15368" name="WordArt 8"/>
          <p:cNvSpPr>
            <a:spLocks noChangeArrowheads="1" noChangeShapeType="1" noTextEdit="1"/>
          </p:cNvSpPr>
          <p:nvPr/>
        </p:nvSpPr>
        <p:spPr bwMode="auto">
          <a:xfrm rot="780411">
            <a:off x="5638800" y="4876800"/>
            <a:ext cx="1628775" cy="11144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a:tailEnd/>
                </a:ln>
                <a:gradFill rotWithShape="1">
                  <a:gsLst>
                    <a:gs pos="0">
                      <a:srgbClr val="3366FF"/>
                    </a:gs>
                    <a:gs pos="100000">
                      <a:srgbClr val="33CCCC"/>
                    </a:gs>
                  </a:gsLst>
                  <a:lin ang="2700000" scaled="1"/>
                </a:gradFill>
                <a:latin typeface="Arial Black"/>
              </a:rPr>
              <a:t>Look Into It!</a:t>
            </a:r>
          </a:p>
        </p:txBody>
      </p:sp>
      <p:sp>
        <p:nvSpPr>
          <p:cNvPr id="15369" name="Text Box 9"/>
          <p:cNvSpPr txBox="1">
            <a:spLocks noChangeArrowheads="1"/>
          </p:cNvSpPr>
          <p:nvPr/>
        </p:nvSpPr>
        <p:spPr bwMode="auto">
          <a:xfrm>
            <a:off x="0" y="457200"/>
            <a:ext cx="6553200" cy="825500"/>
          </a:xfrm>
          <a:prstGeom prst="rect">
            <a:avLst/>
          </a:prstGeom>
          <a:noFill/>
          <a:ln w="9525">
            <a:noFill/>
            <a:miter lim="800000"/>
            <a:headEnd/>
            <a:tailEnd/>
          </a:ln>
          <a:effectLst/>
        </p:spPr>
        <p:txBody>
          <a:bodyPr>
            <a:spAutoFit/>
          </a:bodyPr>
          <a:lstStyle/>
          <a:p>
            <a:pPr algn="ctr">
              <a:spcBef>
                <a:spcPct val="50000"/>
              </a:spcBef>
            </a:pPr>
            <a:r>
              <a:rPr lang="en-US" sz="1600">
                <a:latin typeface="Arial" charset="0"/>
              </a:rPr>
              <a:t>Clouds are an important part of weather. The type and amount of cloud cover can give an indication of what weather to expect. Your daily cloud photo and interpretation of it are important.</a:t>
            </a:r>
          </a:p>
        </p:txBody>
      </p:sp>
      <p:sp>
        <p:nvSpPr>
          <p:cNvPr id="15408" name="Rectangle 48"/>
          <p:cNvSpPr>
            <a:spLocks noChangeArrowheads="1"/>
          </p:cNvSpPr>
          <p:nvPr/>
        </p:nvSpPr>
        <p:spPr bwMode="auto">
          <a:xfrm>
            <a:off x="0" y="5632450"/>
            <a:ext cx="5486400" cy="1225550"/>
          </a:xfrm>
          <a:prstGeom prst="rect">
            <a:avLst/>
          </a:prstGeom>
          <a:solidFill>
            <a:srgbClr val="FF9999"/>
          </a:solidFill>
          <a:ln w="38100" algn="ctr">
            <a:pattFill prst="sphere">
              <a:fgClr>
                <a:schemeClr val="tx1"/>
              </a:fgClr>
              <a:bgClr>
                <a:srgbClr val="FFFFFF"/>
              </a:bgClr>
            </a:pattFill>
            <a:miter lim="800000"/>
            <a:headEnd/>
            <a:tailEnd/>
          </a:ln>
          <a:effectLst/>
        </p:spPr>
        <p:txBody>
          <a:bodyPr anchor="ctr">
            <a:spAutoFit/>
          </a:bodyPr>
          <a:lstStyle/>
          <a:p>
            <a:pPr algn="ctr">
              <a:spcBef>
                <a:spcPct val="50000"/>
              </a:spcBef>
            </a:pPr>
            <a:r>
              <a:rPr lang="en-US" sz="1200" b="1">
                <a:latin typeface="Arial" charset="0"/>
              </a:rPr>
              <a:t>A Note about the Globe Site</a:t>
            </a:r>
            <a:r>
              <a:rPr lang="en-US" sz="1200">
                <a:latin typeface="Arial" charset="0"/>
              </a:rPr>
              <a:t>: Globe is a program for schools to record and submit information collected about a wide range of environmental topics. You can disregard the information about how to report your data. The Weather Station will help you collect your information. Also, while the Globe videos you will watch feature younger students, the information is still relevant to you and your learning.</a:t>
            </a:r>
            <a:endParaRPr lang="en-CA" sz="1200">
              <a:latin typeface="Arial" charset="0"/>
            </a:endParaRPr>
          </a:p>
        </p:txBody>
      </p:sp>
      <p:sp>
        <p:nvSpPr>
          <p:cNvPr id="15411" name="Rectangle 51"/>
          <p:cNvSpPr>
            <a:spLocks noChangeArrowheads="1"/>
          </p:cNvSpPr>
          <p:nvPr/>
        </p:nvSpPr>
        <p:spPr bwMode="auto">
          <a:xfrm>
            <a:off x="6443663" y="2852738"/>
            <a:ext cx="2700337" cy="457200"/>
          </a:xfrm>
          <a:prstGeom prst="rect">
            <a:avLst/>
          </a:prstGeom>
          <a:noFill/>
          <a:ln w="9525" algn="ctr">
            <a:noFill/>
            <a:miter lim="800000"/>
            <a:headEnd/>
            <a:tailEnd/>
          </a:ln>
          <a:effectLst/>
        </p:spPr>
        <p:txBody>
          <a:bodyPr>
            <a:spAutoFit/>
          </a:bodyPr>
          <a:lstStyle/>
          <a:p>
            <a:r>
              <a:rPr lang="en-CA" sz="1200"/>
              <a:t>If you get confused, review the cloud </a:t>
            </a:r>
            <a:r>
              <a:rPr lang="en-CA" sz="1200" i="1"/>
              <a:t>Cover and Type</a:t>
            </a:r>
            <a:r>
              <a:rPr lang="en-CA" sz="1200"/>
              <a:t> video.</a:t>
            </a:r>
          </a:p>
        </p:txBody>
      </p:sp>
      <p:graphicFrame>
        <p:nvGraphicFramePr>
          <p:cNvPr id="15447" name="Group 87"/>
          <p:cNvGraphicFramePr>
            <a:graphicFrameLocks noGrp="1"/>
          </p:cNvGraphicFramePr>
          <p:nvPr>
            <p:ph idx="1"/>
          </p:nvPr>
        </p:nvGraphicFramePr>
        <p:xfrm>
          <a:off x="6443663" y="0"/>
          <a:ext cx="2700337" cy="2895600"/>
        </p:xfrm>
        <a:graphic>
          <a:graphicData uri="http://schemas.openxmlformats.org/drawingml/2006/table">
            <a:tbl>
              <a:tblPr/>
              <a:tblGrid>
                <a:gridCol w="1443037"/>
                <a:gridCol w="1257300"/>
              </a:tblGrid>
              <a:tr h="22225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Cloud Cover Summary</a:t>
                      </a:r>
                      <a:endParaRPr kumimoji="0" lang="en-CA" sz="1400" b="1" i="0" u="none" strike="noStrike" cap="none" normalizeH="0" baseline="0" smtClean="0">
                        <a:ln>
                          <a:noFill/>
                        </a:ln>
                        <a:solidFill>
                          <a:schemeClr val="tx1"/>
                        </a:solidFill>
                        <a:effectLst/>
                        <a:latin typeface="Arial" charset="0"/>
                      </a:endParaRPr>
                    </a:p>
                  </a:txBody>
                  <a:tcPr horzOverflow="overflow">
                    <a:lnL w="28575"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28575"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r>
              <a:tr h="3349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Portion of Sky Obscured</a:t>
                      </a:r>
                      <a:endParaRPr kumimoji="0" lang="en-CA" sz="1200" b="0" i="0" u="none" strike="noStrike" cap="none" normalizeH="0" baseline="0" smtClean="0">
                        <a:ln>
                          <a:noFill/>
                        </a:ln>
                        <a:solidFill>
                          <a:schemeClr val="tx1"/>
                        </a:solidFill>
                        <a:effectLst/>
                        <a:latin typeface="Arial" charset="0"/>
                      </a:endParaRPr>
                    </a:p>
                  </a:txBody>
                  <a:tcPr horzOverflow="overflow">
                    <a:lnL w="28575" cap="flat" cmpd="sng" algn="ctr">
                      <a:pattFill prst="sphere">
                        <a:fgClr>
                          <a:schemeClr val="tx1"/>
                        </a:fgClr>
                        <a:bgClr>
                          <a:srgbClr val="FFFFFF"/>
                        </a:bgClr>
                      </a:pattFill>
                      <a:prstDash val="solid"/>
                      <a:round/>
                      <a:headEnd type="none" w="med" len="med"/>
                      <a:tailEnd type="none" w="med" len="med"/>
                    </a:lnL>
                    <a:lnR w="12700"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Cloud Cover Description</a:t>
                      </a:r>
                      <a:endParaRPr kumimoji="0" lang="en-CA" sz="1200" b="0" i="0" u="none" strike="noStrike" cap="none" normalizeH="0" baseline="0" smtClean="0">
                        <a:ln>
                          <a:noFill/>
                        </a:ln>
                        <a:solidFill>
                          <a:schemeClr val="tx1"/>
                        </a:solidFill>
                        <a:effectLst/>
                        <a:latin typeface="Arial" charset="0"/>
                      </a:endParaRPr>
                    </a:p>
                  </a:txBody>
                  <a:tcPr horzOverflow="overflow">
                    <a:lnL w="12700"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99CCFF"/>
                    </a:solidFill>
                  </a:tcPr>
                </a:tc>
              </a:tr>
              <a:tr h="2222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CA" sz="1400" b="0" i="0" u="none" strike="noStrike" cap="none" normalizeH="0" baseline="0" smtClean="0">
                          <a:ln>
                            <a:noFill/>
                          </a:ln>
                          <a:solidFill>
                            <a:schemeClr val="tx1"/>
                          </a:solidFill>
                          <a:effectLst/>
                          <a:latin typeface="Arial" charset="0"/>
                        </a:rPr>
                        <a:t>Unable to tell</a:t>
                      </a:r>
                    </a:p>
                  </a:txBody>
                  <a:tcPr horzOverflow="overflow">
                    <a:lnL w="28575" cap="flat" cmpd="sng" algn="ctr">
                      <a:pattFill prst="sphere">
                        <a:fgClr>
                          <a:schemeClr val="tx1"/>
                        </a:fgClr>
                        <a:bgClr>
                          <a:srgbClr val="FFFFFF"/>
                        </a:bgClr>
                      </a:pattFill>
                      <a:prstDash val="solid"/>
                      <a:round/>
                      <a:headEnd type="none" w="med" len="med"/>
                      <a:tailEnd type="none" w="med" len="med"/>
                    </a:lnL>
                    <a:lnR w="12700"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1400" b="1" i="1" u="none" strike="noStrike" cap="none" normalizeH="0" baseline="0" smtClean="0">
                          <a:ln>
                            <a:noFill/>
                          </a:ln>
                          <a:solidFill>
                            <a:schemeClr val="tx1"/>
                          </a:solidFill>
                          <a:effectLst/>
                          <a:latin typeface="Arial" charset="0"/>
                        </a:rPr>
                        <a:t>Obscured</a:t>
                      </a:r>
                    </a:p>
                  </a:txBody>
                  <a:tcPr horzOverflow="overflow">
                    <a:lnL w="12700"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CCECFF"/>
                    </a:solidFill>
                  </a:tcPr>
                </a:tc>
              </a:tr>
              <a:tr h="2238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No Clouds</a:t>
                      </a:r>
                      <a:endParaRPr kumimoji="0" lang="en-CA" sz="1400" b="0" i="0" u="none" strike="noStrike" cap="none" normalizeH="0" baseline="0" smtClean="0">
                        <a:ln>
                          <a:noFill/>
                        </a:ln>
                        <a:solidFill>
                          <a:schemeClr val="tx1"/>
                        </a:solidFill>
                        <a:effectLst/>
                        <a:latin typeface="Arial" charset="0"/>
                      </a:endParaRPr>
                    </a:p>
                  </a:txBody>
                  <a:tcPr horzOverflow="overflow">
                    <a:lnL w="28575" cap="flat" cmpd="sng" algn="ctr">
                      <a:pattFill prst="sphere">
                        <a:fgClr>
                          <a:schemeClr val="tx1"/>
                        </a:fgClr>
                        <a:bgClr>
                          <a:srgbClr val="FFFFFF"/>
                        </a:bgClr>
                      </a:pattFill>
                      <a:prstDash val="solid"/>
                      <a:round/>
                      <a:headEnd type="none" w="med" len="med"/>
                      <a:tailEnd type="none" w="med" len="med"/>
                    </a:lnL>
                    <a:lnR w="12700"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rPr>
                        <a:t>None</a:t>
                      </a:r>
                      <a:endParaRPr kumimoji="0" lang="en-CA" sz="1400" b="1" i="1" u="none" strike="noStrike" cap="none" normalizeH="0" baseline="0" smtClean="0">
                        <a:ln>
                          <a:noFill/>
                        </a:ln>
                        <a:solidFill>
                          <a:schemeClr val="tx1"/>
                        </a:solidFill>
                        <a:effectLst/>
                        <a:latin typeface="Arial" charset="0"/>
                      </a:endParaRPr>
                    </a:p>
                  </a:txBody>
                  <a:tcPr horzOverflow="overflow">
                    <a:lnL w="12700"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CCECFF"/>
                    </a:solidFill>
                  </a:tcPr>
                </a:tc>
              </a:tr>
              <a:tr h="2222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Less than 10%</a:t>
                      </a:r>
                      <a:endParaRPr kumimoji="0" lang="en-CA" sz="1400" b="0" i="0" u="none" strike="noStrike" cap="none" normalizeH="0" baseline="0" smtClean="0">
                        <a:ln>
                          <a:noFill/>
                        </a:ln>
                        <a:solidFill>
                          <a:schemeClr val="tx1"/>
                        </a:solidFill>
                        <a:effectLst/>
                        <a:latin typeface="Arial" charset="0"/>
                      </a:endParaRPr>
                    </a:p>
                  </a:txBody>
                  <a:tcPr horzOverflow="overflow">
                    <a:lnL w="28575" cap="flat" cmpd="sng" algn="ctr">
                      <a:pattFill prst="sphere">
                        <a:fgClr>
                          <a:schemeClr val="tx1"/>
                        </a:fgClr>
                        <a:bgClr>
                          <a:srgbClr val="FFFFFF"/>
                        </a:bgClr>
                      </a:pattFill>
                      <a:prstDash val="solid"/>
                      <a:round/>
                      <a:headEnd type="none" w="med" len="med"/>
                      <a:tailEnd type="none" w="med" len="med"/>
                    </a:lnL>
                    <a:lnR w="12700"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rPr>
                        <a:t>Low</a:t>
                      </a:r>
                      <a:endParaRPr kumimoji="0" lang="en-CA" sz="1400" b="1" i="1" u="none" strike="noStrike" cap="none" normalizeH="0" baseline="0" smtClean="0">
                        <a:ln>
                          <a:noFill/>
                        </a:ln>
                        <a:solidFill>
                          <a:schemeClr val="tx1"/>
                        </a:solidFill>
                        <a:effectLst/>
                        <a:latin typeface="Arial" charset="0"/>
                      </a:endParaRPr>
                    </a:p>
                  </a:txBody>
                  <a:tcPr horzOverflow="overflow">
                    <a:lnL w="12700"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CCECFF"/>
                    </a:solidFill>
                  </a:tcPr>
                </a:tc>
              </a:tr>
              <a:tr h="2222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10% - 25%</a:t>
                      </a:r>
                      <a:endParaRPr kumimoji="0" lang="en-CA" sz="1400" b="0" i="0" u="none" strike="noStrike" cap="none" normalizeH="0" baseline="0" smtClean="0">
                        <a:ln>
                          <a:noFill/>
                        </a:ln>
                        <a:solidFill>
                          <a:schemeClr val="tx1"/>
                        </a:solidFill>
                        <a:effectLst/>
                        <a:latin typeface="Arial" charset="0"/>
                      </a:endParaRPr>
                    </a:p>
                  </a:txBody>
                  <a:tcPr horzOverflow="overflow">
                    <a:lnL w="28575" cap="flat" cmpd="sng" algn="ctr">
                      <a:pattFill prst="sphere">
                        <a:fgClr>
                          <a:schemeClr val="tx1"/>
                        </a:fgClr>
                        <a:bgClr>
                          <a:srgbClr val="FFFFFF"/>
                        </a:bgClr>
                      </a:pattFill>
                      <a:prstDash val="solid"/>
                      <a:round/>
                      <a:headEnd type="none" w="med" len="med"/>
                      <a:tailEnd type="none" w="med" len="med"/>
                    </a:lnL>
                    <a:lnR w="12700"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rPr>
                        <a:t>Isolated</a:t>
                      </a:r>
                      <a:endParaRPr kumimoji="0" lang="en-CA" sz="1400" b="1" i="1" u="none" strike="noStrike" cap="none" normalizeH="0" baseline="0" smtClean="0">
                        <a:ln>
                          <a:noFill/>
                        </a:ln>
                        <a:solidFill>
                          <a:schemeClr val="tx1"/>
                        </a:solidFill>
                        <a:effectLst/>
                        <a:latin typeface="Arial" charset="0"/>
                      </a:endParaRPr>
                    </a:p>
                  </a:txBody>
                  <a:tcPr horzOverflow="overflow">
                    <a:lnL w="12700"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CCECFF"/>
                    </a:solidFill>
                  </a:tcPr>
                </a:tc>
              </a:tr>
              <a:tr h="2222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25% - 50%</a:t>
                      </a:r>
                      <a:endParaRPr kumimoji="0" lang="en-CA" sz="1400" b="0" i="0" u="none" strike="noStrike" cap="none" normalizeH="0" baseline="0" smtClean="0">
                        <a:ln>
                          <a:noFill/>
                        </a:ln>
                        <a:solidFill>
                          <a:schemeClr val="tx1"/>
                        </a:solidFill>
                        <a:effectLst/>
                        <a:latin typeface="Arial" charset="0"/>
                      </a:endParaRPr>
                    </a:p>
                  </a:txBody>
                  <a:tcPr horzOverflow="overflow">
                    <a:lnL w="28575" cap="flat" cmpd="sng" algn="ctr">
                      <a:pattFill prst="sphere">
                        <a:fgClr>
                          <a:schemeClr val="tx1"/>
                        </a:fgClr>
                        <a:bgClr>
                          <a:srgbClr val="FFFFFF"/>
                        </a:bgClr>
                      </a:pattFill>
                      <a:prstDash val="solid"/>
                      <a:round/>
                      <a:headEnd type="none" w="med" len="med"/>
                      <a:tailEnd type="none" w="med" len="med"/>
                    </a:lnL>
                    <a:lnR w="12700"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rPr>
                        <a:t>Scattered</a:t>
                      </a:r>
                      <a:endParaRPr kumimoji="0" lang="en-CA" sz="1400" b="1" i="1" u="none" strike="noStrike" cap="none" normalizeH="0" baseline="0" smtClean="0">
                        <a:ln>
                          <a:noFill/>
                        </a:ln>
                        <a:solidFill>
                          <a:schemeClr val="tx1"/>
                        </a:solidFill>
                        <a:effectLst/>
                        <a:latin typeface="Arial" charset="0"/>
                      </a:endParaRPr>
                    </a:p>
                  </a:txBody>
                  <a:tcPr horzOverflow="overflow">
                    <a:lnL w="12700"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CCECFF"/>
                    </a:solidFill>
                  </a:tcPr>
                </a:tc>
              </a:tr>
              <a:tr h="2238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50% - 90%</a:t>
                      </a:r>
                      <a:endParaRPr kumimoji="0" lang="en-CA" sz="1400" b="0" i="0" u="none" strike="noStrike" cap="none" normalizeH="0" baseline="0" smtClean="0">
                        <a:ln>
                          <a:noFill/>
                        </a:ln>
                        <a:solidFill>
                          <a:schemeClr val="tx1"/>
                        </a:solidFill>
                        <a:effectLst/>
                        <a:latin typeface="Arial" charset="0"/>
                      </a:endParaRPr>
                    </a:p>
                  </a:txBody>
                  <a:tcPr horzOverflow="overflow">
                    <a:lnL w="28575" cap="flat" cmpd="sng" algn="ctr">
                      <a:pattFill prst="sphere">
                        <a:fgClr>
                          <a:schemeClr val="tx1"/>
                        </a:fgClr>
                        <a:bgClr>
                          <a:srgbClr val="FFFFFF"/>
                        </a:bgClr>
                      </a:pattFill>
                      <a:prstDash val="solid"/>
                      <a:round/>
                      <a:headEnd type="none" w="med" len="med"/>
                      <a:tailEnd type="none" w="med" len="med"/>
                    </a:lnL>
                    <a:lnR w="12700"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rPr>
                        <a:t>Broken</a:t>
                      </a:r>
                      <a:endParaRPr kumimoji="0" lang="en-CA" sz="1400" b="1" i="1" u="none" strike="noStrike" cap="none" normalizeH="0" baseline="0" smtClean="0">
                        <a:ln>
                          <a:noFill/>
                        </a:ln>
                        <a:solidFill>
                          <a:schemeClr val="tx1"/>
                        </a:solidFill>
                        <a:effectLst/>
                        <a:latin typeface="Arial" charset="0"/>
                      </a:endParaRPr>
                    </a:p>
                  </a:txBody>
                  <a:tcPr horzOverflow="overflow">
                    <a:lnL w="12700"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12700"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CCECFF"/>
                    </a:solidFill>
                  </a:tcPr>
                </a:tc>
              </a:tr>
              <a:tr h="2222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90%+</a:t>
                      </a:r>
                      <a:endParaRPr kumimoji="0" lang="en-CA" sz="1400" b="0" i="0" u="none" strike="noStrike" cap="none" normalizeH="0" baseline="0" smtClean="0">
                        <a:ln>
                          <a:noFill/>
                        </a:ln>
                        <a:solidFill>
                          <a:schemeClr val="tx1"/>
                        </a:solidFill>
                        <a:effectLst/>
                        <a:latin typeface="Arial" charset="0"/>
                      </a:endParaRPr>
                    </a:p>
                  </a:txBody>
                  <a:tcPr horzOverflow="overflow">
                    <a:lnL w="28575" cap="flat" cmpd="sng" algn="ctr">
                      <a:pattFill prst="sphere">
                        <a:fgClr>
                          <a:schemeClr val="tx1"/>
                        </a:fgClr>
                        <a:bgClr>
                          <a:srgbClr val="FFFFFF"/>
                        </a:bgClr>
                      </a:pattFill>
                      <a:prstDash val="solid"/>
                      <a:round/>
                      <a:headEnd type="none" w="med" len="med"/>
                      <a:tailEnd type="none" w="med" len="med"/>
                    </a:lnL>
                    <a:lnR w="12700"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28575"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1" u="none" strike="noStrike" cap="none" normalizeH="0" baseline="0" smtClean="0">
                          <a:ln>
                            <a:noFill/>
                          </a:ln>
                          <a:solidFill>
                            <a:schemeClr val="tx1"/>
                          </a:solidFill>
                          <a:effectLst/>
                          <a:latin typeface="Arial" charset="0"/>
                        </a:rPr>
                        <a:t>Overcast</a:t>
                      </a:r>
                      <a:endParaRPr kumimoji="0" lang="en-CA" sz="1400" b="1" i="1" u="none" strike="noStrike" cap="none" normalizeH="0" baseline="0" smtClean="0">
                        <a:ln>
                          <a:noFill/>
                        </a:ln>
                        <a:solidFill>
                          <a:schemeClr val="tx1"/>
                        </a:solidFill>
                        <a:effectLst/>
                        <a:latin typeface="Arial" charset="0"/>
                      </a:endParaRPr>
                    </a:p>
                  </a:txBody>
                  <a:tcPr horzOverflow="overflow">
                    <a:lnL w="12700" cap="flat" cmpd="sng" algn="ctr">
                      <a:pattFill prst="sphere">
                        <a:fgClr>
                          <a:schemeClr val="tx1"/>
                        </a:fgClr>
                        <a:bgClr>
                          <a:srgbClr val="FFFFFF"/>
                        </a:bgClr>
                      </a:pattFill>
                      <a:prstDash val="solid"/>
                      <a:round/>
                      <a:headEnd type="none" w="med" len="med"/>
                      <a:tailEnd type="none" w="med" len="med"/>
                    </a:lnL>
                    <a:lnR w="28575" cap="flat" cmpd="sng" algn="ctr">
                      <a:pattFill prst="sphere">
                        <a:fgClr>
                          <a:schemeClr val="tx1"/>
                        </a:fgClr>
                        <a:bgClr>
                          <a:srgbClr val="FFFFFF"/>
                        </a:bgClr>
                      </a:pattFill>
                      <a:prstDash val="solid"/>
                      <a:round/>
                      <a:headEnd type="none" w="med" len="med"/>
                      <a:tailEnd type="none" w="med" len="med"/>
                    </a:lnR>
                    <a:lnT w="12700" cap="flat" cmpd="sng" algn="ctr">
                      <a:pattFill prst="sphere">
                        <a:fgClr>
                          <a:schemeClr val="tx1"/>
                        </a:fgClr>
                        <a:bgClr>
                          <a:srgbClr val="FFFFFF"/>
                        </a:bgClr>
                      </a:pattFill>
                      <a:prstDash val="solid"/>
                      <a:round/>
                      <a:headEnd type="none" w="med" len="med"/>
                      <a:tailEnd type="none" w="med" len="med"/>
                    </a:lnT>
                    <a:lnB w="28575" cap="flat" cmpd="sng" algn="ctr">
                      <a:pattFill prst="sphere">
                        <a:fgClr>
                          <a:schemeClr val="tx1"/>
                        </a:fgClr>
                        <a:bgClr>
                          <a:srgbClr val="FFFFFF"/>
                        </a:bgClr>
                      </a:pattFill>
                      <a:prstDash val="solid"/>
                      <a:round/>
                      <a:headEnd type="none" w="med" len="med"/>
                      <a:tailEnd type="none" w="med" len="med"/>
                    </a:lnB>
                    <a:lnTlToBr>
                      <a:noFill/>
                    </a:lnTlToBr>
                    <a:lnBlToTr>
                      <a:noFill/>
                    </a:lnBlToTr>
                    <a:solidFill>
                      <a:srgbClr val="CCECFF"/>
                    </a:solidFill>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Weather, Climate and Meteorology&amp;quot;&quot;/&gt;&lt;property id=&quot;20307&quot; value=&quot;257&quot;/&gt;&lt;/object&gt;&lt;object type=&quot;3&quot; unique_id=&quot;10004&quot;&gt;&lt;property id=&quot;20148&quot; value=&quot;5&quot;/&gt;&lt;property id=&quot;20300&quot; value=&quot;Slide 2 - &amp;quot;Before You Begin – Q &amp;amp; A&amp;quot;&quot;/&gt;&lt;property id=&quot;20307&quot; value=&quot;258&quot;/&gt;&lt;/object&gt;&lt;object type=&quot;3&quot; unique_id=&quot;10005&quot;&gt;&lt;property id=&quot;20148&quot; value=&quot;5&quot;/&gt;&lt;property id=&quot;20300&quot; value=&quot;Slide 3 - &amp;quot;Getting Started – “What Do We Do?”&amp;quot;&quot;/&gt;&lt;property id=&quot;20307&quot; value=&quot;260&quot;/&gt;&lt;/object&gt;&lt;object type=&quot;3&quot; unique_id=&quot;10006&quot;&gt;&lt;property id=&quot;20148&quot; value=&quot;5&quot;/&gt;&lt;property id=&quot;20300&quot; value=&quot;Slide 4 - &amp;quot;Weather Summary – Sample&amp;quot;&quot;/&gt;&lt;property id=&quot;20307&quot; value=&quot;310&quot;/&gt;&lt;/object&gt;&lt;object type=&quot;3&quot; unique_id=&quot;10007&quot;&gt;&lt;property id=&quot;20148&quot; value=&quot;5&quot;/&gt;&lt;property id=&quot;20300&quot; value=&quot;Slide 5 - &amp;quot;You Are Now Ready To Begin&amp;quot;&quot;/&gt;&lt;property id=&quot;20307&quot; value=&quot;265&quot;/&gt;&lt;/object&gt;&lt;object type=&quot;3&quot; unique_id=&quot;10008&quot;&gt;&lt;property id=&quot;20148&quot; value=&quot;5&quot;/&gt;&lt;property id=&quot;20300&quot; value=&quot;Slide 6 - &amp;quot;Weather Summary – Day 1&amp;quot;&quot;/&gt;&lt;property id=&quot;20307&quot; value=&quot;300&quot;/&gt;&lt;/object&gt;&lt;object type=&quot;3&quot; unique_id=&quot;10009&quot;&gt;&lt;property id=&quot;20148&quot; value=&quot;5&quot;/&gt;&lt;property id=&quot;20300&quot; value=&quot;Slide 7 - &amp;quot;Activity #1 – Introduction to Weather, Climate &amp;amp; Meteorology&amp;quot;&quot;/&gt;&lt;property id=&quot;20307&quot; value=&quot;267&quot;/&gt;&lt;/object&gt;&lt;object type=&quot;3&quot; unique_id=&quot;10010&quot;&gt;&lt;property id=&quot;20148&quot; value=&quot;5&quot;/&gt;&lt;property id=&quot;20300&quot; value=&quot;Slide 8 - &amp;quot;Weather Summary – Day 2&amp;quot;&quot;/&gt;&lt;property id=&quot;20307&quot; value=&quot;301&quot;/&gt;&lt;/object&gt;&lt;object type=&quot;3&quot; unique_id=&quot;10011&quot;&gt;&lt;property id=&quot;20148&quot; value=&quot;5&quot;/&gt;&lt;property id=&quot;20300&quot; value=&quot;Slide 9 - &amp;quot;Activity #2 - Clouds&amp;quot;&quot;/&gt;&lt;property id=&quot;20307&quot; value=&quot;269&quot;/&gt;&lt;/object&gt;&lt;object type=&quot;3&quot; unique_id=&quot;10012&quot;&gt;&lt;property id=&quot;20148&quot; value=&quot;5&quot;/&gt;&lt;property id=&quot;20300&quot; value=&quot;Slide 10 - &amp;quot;Weather Summary – Day 3&amp;quot;&quot;/&gt;&lt;property id=&quot;20307&quot; value=&quot;302&quot;/&gt;&lt;/object&gt;&lt;object type=&quot;3&quot; unique_id=&quot;10013&quot;&gt;&lt;property id=&quot;20148&quot; value=&quot;5&quot;/&gt;&lt;property id=&quot;20300&quot; value=&quot;Slide 11 - &amp;quot;Activity #3 – The Atmosphere&amp;quot;&quot;/&gt;&lt;property id=&quot;20307&quot; value=&quot;271&quot;/&gt;&lt;/object&gt;&lt;object type=&quot;3&quot; unique_id=&quot;10014&quot;&gt;&lt;property id=&quot;20148&quot; value=&quot;5&quot;/&gt;&lt;property id=&quot;20300&quot; value=&quot;Slide 12 - &amp;quot;Weather Summary – Day 4&amp;quot;&quot;/&gt;&lt;property id=&quot;20307&quot; value=&quot;303&quot;/&gt;&lt;/object&gt;&lt;object type=&quot;3&quot; unique_id=&quot;10015&quot;&gt;&lt;property id=&quot;20148&quot; value=&quot;5&quot;/&gt;&lt;property id=&quot;20300&quot; value=&quot;Slide 13 - &amp;quot;Activity #4 – Temperature, Pressure and Humidity&amp;quot;&quot;/&gt;&lt;property id=&quot;20307&quot; value=&quot;273&quot;/&gt;&lt;/object&gt;&lt;object type=&quot;3&quot; unique_id=&quot;10016&quot;&gt;&lt;property id=&quot;20148&quot; value=&quot;5&quot;/&gt;&lt;property id=&quot;20300&quot; value=&quot;Slide 14 - &amp;quot;Weather Summary – Day 5&amp;quot;&quot;/&gt;&lt;property id=&quot;20307&quot; value=&quot;304&quot;/&gt;&lt;/object&gt;&lt;object type=&quot;3&quot; unique_id=&quot;10017&quot;&gt;&lt;property id=&quot;20148&quot; value=&quot;5&quot;/&gt;&lt;property id=&quot;20300&quot; value=&quot;Slide 15 - &amp;quot;Activity #5 - Precipitation&amp;quot;&quot;/&gt;&lt;property id=&quot;20307&quot; value=&quot;275&quot;/&gt;&lt;/object&gt;&lt;object type=&quot;3&quot; unique_id=&quot;10018&quot;&gt;&lt;property id=&quot;20148&quot; value=&quot;5&quot;/&gt;&lt;property id=&quot;20300&quot; value=&quot;Slide 16 - &amp;quot;Weather Summary – Day 6&amp;quot;&quot;/&gt;&lt;property id=&quot;20307&quot; value=&quot;305&quot;/&gt;&lt;/object&gt;&lt;object type=&quot;3&quot; unique_id=&quot;10019&quot;&gt;&lt;property id=&quot;20148&quot; value=&quot;5&quot;/&gt;&lt;property id=&quot;20300&quot; value=&quot;Slide 17 - &amp;quot;Activity #6 – Fronts and Weather Systems&amp;quot;&quot;/&gt;&lt;property id=&quot;20307&quot; value=&quot;277&quot;/&gt;&lt;/object&gt;&lt;object type=&quot;3&quot; unique_id=&quot;10020&quot;&gt;&lt;property id=&quot;20148&quot; value=&quot;5&quot;/&gt;&lt;property id=&quot;20300&quot; value=&quot;Slide 18 - &amp;quot;Weather Summary – Day 7&amp;quot;&quot;/&gt;&lt;property id=&quot;20307&quot; value=&quot;306&quot;/&gt;&lt;/object&gt;&lt;object type=&quot;3&quot; unique_id=&quot;10021&quot;&gt;&lt;property id=&quot;20148&quot; value=&quot;5&quot;/&gt;&lt;property id=&quot;20300&quot; value=&quot;Slide 19 - &amp;quot;Activity #7 – UV Index&amp;quot;&quot;/&gt;&lt;property id=&quot;20307&quot; value=&quot;279&quot;/&gt;&lt;/object&gt;&lt;object type=&quot;3&quot; unique_id=&quot;10022&quot;&gt;&lt;property id=&quot;20148&quot; value=&quot;5&quot;/&gt;&lt;property id=&quot;20300&quot; value=&quot;Slide 20 - &amp;quot;Weather Summary – Day 8&amp;quot;&quot;/&gt;&lt;property id=&quot;20307&quot; value=&quot;307&quot;/&gt;&lt;/object&gt;&lt;object type=&quot;3&quot; unique_id=&quot;10023&quot;&gt;&lt;property id=&quot;20148&quot; value=&quot;5&quot;/&gt;&lt;property id=&quot;20300&quot; value=&quot;Slide 21 - &amp;quot;Activity #8 – Extreme Weather&amp;quot;&quot;/&gt;&lt;property id=&quot;20307&quot; value=&quot;281&quot;/&gt;&lt;/object&gt;&lt;object type=&quot;3&quot; unique_id=&quot;10024&quot;&gt;&lt;property id=&quot;20148&quot; value=&quot;5&quot;/&gt;&lt;property id=&quot;20300&quot; value=&quot;Slide 22 - &amp;quot;Weather Summary – Day 9&amp;quot;&quot;/&gt;&lt;property id=&quot;20307&quot; value=&quot;308&quot;/&gt;&lt;/object&gt;&lt;object type=&quot;3&quot; unique_id=&quot;10025&quot;&gt;&lt;property id=&quot;20148&quot; value=&quot;5&quot;/&gt;&lt;property id=&quot;20300&quot; value=&quot;Slide 23 - &amp;quot;Activity #9 – Preparing for Weather Emergencies&amp;quot;&quot;/&gt;&lt;property id=&quot;20307&quot; value=&quot;283&quot;/&gt;&lt;/object&gt;&lt;object type=&quot;3&quot; unique_id=&quot;10026&quot;&gt;&lt;property id=&quot;20148&quot; value=&quot;5&quot;/&gt;&lt;property id=&quot;20300&quot; value=&quot;Slide 24 - &amp;quot;Weather Summary – Day 10&amp;quot;&quot;/&gt;&lt;property id=&quot;20307&quot; value=&quot;309&quot;/&gt;&lt;/object&gt;&lt;object type=&quot;3&quot; unique_id=&quot;10027&quot;&gt;&lt;property id=&quot;20148&quot; value=&quot;5&quot;/&gt;&lt;property id=&quot;20300&quot; value=&quot;Slide 25 - &amp;quot;Activity #10 – Careers in Weather &amp;quot;&quot;/&gt;&lt;property id=&quot;20307&quot; value=&quot;285&quot;/&gt;&lt;/object&gt;&lt;object type=&quot;3&quot; unique_id=&quot;10028&quot;&gt;&lt;property id=&quot;20148&quot; value=&quot;5&quot;/&gt;&lt;property id=&quot;20300&quot; value=&quot;Slide 26&quot;/&gt;&lt;property id=&quot;20307&quot; value=&quot;312&quot;/&gt;&lt;/object&gt;&lt;object type=&quot;3&quot; unique_id=&quot;10029&quot;&gt;&lt;property id=&quot;20148&quot; value=&quot;5&quot;/&gt;&lt;property id=&quot;20300&quot; value=&quot;Slide 27 - &amp;quot;Congratulations&amp;quot;&quot;/&gt;&lt;property id=&quot;20307&quot; value=&quot;287&quot;/&gt;&lt;/object&gt;&lt;/object&gt;&lt;object type=&quot;8&quot; unique_id=&quot;10058&quot;&gt;&lt;/object&gt;&lt;/object&gt;&lt;/database&gt;"/>
  <p:tag name="MMPROD_NEXTUNIQUEID" val="10009"/>
  <p:tag name="ARTICULATE_PROJECT_OPEN" val="0"/>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3435</Words>
  <Application>Microsoft Office PowerPoint</Application>
  <PresentationFormat>On-screen Show (4:3)</PresentationFormat>
  <Paragraphs>525</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Default Design</vt:lpstr>
      <vt:lpstr>Chart</vt:lpstr>
      <vt:lpstr>Weather, Climate and Meteorology</vt:lpstr>
      <vt:lpstr>Before You Begin – Q &amp; A</vt:lpstr>
      <vt:lpstr>Getting Started – “What Do We Do?”</vt:lpstr>
      <vt:lpstr>Weather Summary – Sample</vt:lpstr>
      <vt:lpstr>You Are Now Ready To Begin</vt:lpstr>
      <vt:lpstr>Weather Summary – Day 1</vt:lpstr>
      <vt:lpstr>Activity #1 – Introduction to Weather, Climate &amp; Meteorology</vt:lpstr>
      <vt:lpstr>Weather Summary – Day 2</vt:lpstr>
      <vt:lpstr>Activity #2 - Clouds</vt:lpstr>
      <vt:lpstr>Weather Summary – Day 3</vt:lpstr>
      <vt:lpstr>Activity #3 – The Atmosphere</vt:lpstr>
      <vt:lpstr>Weather Summary – Day 4</vt:lpstr>
      <vt:lpstr>Activity #4 – Temperature, Pressure and Humidity</vt:lpstr>
      <vt:lpstr>Weather Summary – Day 5</vt:lpstr>
      <vt:lpstr>Activity #5 - Precipitation</vt:lpstr>
      <vt:lpstr>Weather Summary – Day 6</vt:lpstr>
      <vt:lpstr>Activity #6 – Fronts and Weather Systems</vt:lpstr>
      <vt:lpstr>Weather Summary – Day 7</vt:lpstr>
      <vt:lpstr>Activity #7 – UV Index</vt:lpstr>
      <vt:lpstr>Weather Summary – Day 8</vt:lpstr>
      <vt:lpstr>Activity #8 – Extreme Weather</vt:lpstr>
      <vt:lpstr>Weather Summary – Day 9</vt:lpstr>
      <vt:lpstr>Activity #9 – Preparing for Weather Emergencies</vt:lpstr>
      <vt:lpstr>Weather Summary – Day 10</vt:lpstr>
      <vt:lpstr>Activity #10 – Careers in Weather </vt:lpstr>
      <vt:lpstr>PowerPoint Presentation</vt:lpstr>
      <vt:lpstr>Congratulations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Climate and Meteorology</dc:title>
  <dc:creator/>
  <cp:lastModifiedBy/>
  <cp:revision>6</cp:revision>
  <dcterms:created xsi:type="dcterms:W3CDTF">1901-01-01T04:00:00Z</dcterms:created>
  <dcterms:modified xsi:type="dcterms:W3CDTF">2013-05-17T12:49:30Z</dcterms:modified>
</cp:coreProperties>
</file>